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6"/>
  </p:notesMasterIdLst>
  <p:sldIdLst>
    <p:sldId id="256" r:id="rId5"/>
    <p:sldId id="257" r:id="rId6"/>
    <p:sldId id="258" r:id="rId7"/>
    <p:sldId id="263" r:id="rId8"/>
    <p:sldId id="260" r:id="rId9"/>
    <p:sldId id="261" r:id="rId10"/>
    <p:sldId id="262" r:id="rId11"/>
    <p:sldId id="372" r:id="rId12"/>
    <p:sldId id="305" r:id="rId13"/>
    <p:sldId id="264" r:id="rId14"/>
    <p:sldId id="373" r:id="rId15"/>
    <p:sldId id="265" r:id="rId16"/>
    <p:sldId id="268" r:id="rId17"/>
    <p:sldId id="374" r:id="rId18"/>
    <p:sldId id="269" r:id="rId19"/>
    <p:sldId id="270" r:id="rId20"/>
    <p:sldId id="375" r:id="rId21"/>
    <p:sldId id="271" r:id="rId22"/>
    <p:sldId id="324" r:id="rId23"/>
    <p:sldId id="376" r:id="rId24"/>
    <p:sldId id="325" r:id="rId25"/>
    <p:sldId id="308" r:id="rId26"/>
    <p:sldId id="377" r:id="rId27"/>
    <p:sldId id="326" r:id="rId28"/>
    <p:sldId id="327" r:id="rId29"/>
    <p:sldId id="378" r:id="rId30"/>
    <p:sldId id="311" r:id="rId31"/>
    <p:sldId id="328" r:id="rId32"/>
    <p:sldId id="379" r:id="rId33"/>
    <p:sldId id="329" r:id="rId34"/>
    <p:sldId id="331" r:id="rId35"/>
    <p:sldId id="380" r:id="rId36"/>
    <p:sldId id="332" r:id="rId37"/>
    <p:sldId id="282" r:id="rId38"/>
    <p:sldId id="358" r:id="rId39"/>
    <p:sldId id="361" r:id="rId40"/>
    <p:sldId id="363" r:id="rId41"/>
    <p:sldId id="362" r:id="rId42"/>
    <p:sldId id="365" r:id="rId43"/>
    <p:sldId id="364" r:id="rId44"/>
    <p:sldId id="367" r:id="rId45"/>
    <p:sldId id="366" r:id="rId46"/>
    <p:sldId id="369" r:id="rId47"/>
    <p:sldId id="368" r:id="rId48"/>
    <p:sldId id="370" r:id="rId49"/>
    <p:sldId id="371" r:id="rId50"/>
    <p:sldId id="333" r:id="rId51"/>
    <p:sldId id="334" r:id="rId52"/>
    <p:sldId id="296" r:id="rId53"/>
    <p:sldId id="297" r:id="rId54"/>
    <p:sldId id="298" r:id="rId55"/>
  </p:sldIdLst>
  <p:sldSz cx="9144000" cy="5143500" type="screen16x9"/>
  <p:notesSz cx="6858000" cy="9144000"/>
  <p:embeddedFontLst>
    <p:embeddedFont>
      <p:font typeface="Helvetica Neue" panose="020B060402020202020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Proxima Nova" panose="020B060402020202020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italic r:id="rId74"/>
    </p:embeddedFont>
    <p:embeddedFont>
      <p:font typeface="Roboto Thin"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DFF28-F28F-470D-BE6C-93E2FDE587E2}" v="74" dt="2025-01-24T15:33:08.154"/>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50F648-3F45-7448-F43B-6ECBA74F77A9}"/>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E40875DE-C9C5-E6A2-71F9-0D232E11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69B2EB52-C703-66F7-5BF2-72A5794E5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53539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remyvanGorp232189/2025_B.g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ing.com/search?q=plant+science+plant+organs+pdf&amp;qs=n&amp;form=QBRE&amp;sp=-1&amp;ghc=1&amp;lq=0&amp;pq=plant+science+plant+organs+pdf&amp;sc=9-30&amp;sk=&amp;cvid=E92CFD88B7544D19BACB3980140EB337&amp;ghsh=0&amp;ghacc=0&amp;ghp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UIgaLDgb2fY&amp;t=1628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hSTy_BInQs8"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rcI1_e38BW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IHq1t7NxS8k&amp;t=744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udemy.com/course/deep-learning-for-semantic-segmentation-with-python-pytorh/?couponCode=MT24125CROW"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MnIPpUiTcRc"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remyvanGorp232189/2025_B/blob/1e352b998670b1310dd5574652c15112b8fff262/presentation/presentation_block_b.pdf"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eremyvanGorp232189/2025_B/blob/1e352b998670b1310dd5574652c15112b8fff262/presentation/presentation_block_b.pd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eremyvanGorp232189/2025_B/blob/63185129117610d024997e78a45d21ae35f83897/datalab_tasks/task2/task_2.ipynb"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github.com/JeremyvanGorp232189/2025_B/blob/63185129117610d024997e78a45d21ae35f83897/datalab_tasks/task3/task_3_.ipynb"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JeremyvanGorp232189/2025_B/blob/63185129117610d024997e78a45d21ae35f83897/kaggle/task_8_helper.py" TargetMode="External"/><Relationship Id="rId3" Type="http://schemas.openxmlformats.org/officeDocument/2006/relationships/hyperlink" Target="https://github.com/JeremyvanGorp232189/2025_B/blob/5cc16eba283261fdf14823e952c95d2e2f1dbcbb/u_net_model/task_5_training.ipynb" TargetMode="External"/><Relationship Id="rId7" Type="http://schemas.openxmlformats.org/officeDocument/2006/relationships/hyperlink" Target="https://github.com/JeremyvanGorp232189/2025_B/blob/63185129117610d024997e78a45d21ae35f83897/kaggle/task_8.ipynb"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github.com/JeremyvanGorp232189/2025_B/blob/5628cda87bba43f7c5ee0ee156a9a6b22eb6eaed/datalab_tasks/task5/task5_test_image_prediction_jeremyvangorp_232189.png" TargetMode="External"/><Relationship Id="rId11" Type="http://schemas.openxmlformats.org/officeDocument/2006/relationships/image" Target="../media/image22.png"/><Relationship Id="rId5" Type="http://schemas.openxmlformats.org/officeDocument/2006/relationships/hyperlink" Target="https://github.com/JeremyvanGorp232189/2025_B/blob/5cc16eba283261fdf14823e952c95d2e2f1dbcbb/datalab_tasks/task5/task5_inference.ipynb" TargetMode="External"/><Relationship Id="rId10" Type="http://schemas.openxmlformats.org/officeDocument/2006/relationships/image" Target="../media/image21.png"/><Relationship Id="rId4" Type="http://schemas.openxmlformats.org/officeDocument/2006/relationships/hyperlink" Target="https://edubuas-my.sharepoint.com/:u:/g/personal/232189_buas_nl/EVp6BSMPhR9BhIiuER3u6CsBJMPb1iyirHJ3PeDccZmmmA?e=4NJhwR" TargetMode="External"/><Relationship Id="rId9"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eremyvanGorp232189/robotics_jeremy/blob/fbddc0fe88bf56201533aff14cc7afe2629cbd62/ot2_gym_wrapper.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github.com/JeremyvanGorp232189/robotics_jeremy/blob/fbddc0fe88bf56201533aff14cc7afe2629cbd62/model%20(1).zi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a-fai2-adsai-JeremyvanGorp232189.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232189</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NPEC </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3"/>
              </a:rPr>
              <a:t>https://github.com/JeremyvanGorp232189/2025_B.git</a:t>
            </a:r>
            <a:endParaRPr lang="nl-NL" sz="700" b="1">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pic>
        <p:nvPicPr>
          <p:cNvPr id="2" name="Picture 4" descr="Jeremy van Gorp - Student - Breda University of Applied Sciences | LinkedIn">
            <a:extLst>
              <a:ext uri="{FF2B5EF4-FFF2-40B4-BE49-F238E27FC236}">
                <a16:creationId xmlns:a16="http://schemas.microsoft.com/office/drawing/2014/main" id="{F9538089-2556-3C7D-CA16-039DB1B98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723" y="596748"/>
            <a:ext cx="1458254" cy="1458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br>
              <a:rPr lang="en" dirty="0"/>
            </a:br>
            <a:endParaRPr lang="en" dirty="0"/>
          </a:p>
          <a:p>
            <a:pPr marL="27940" lvl="0" indent="0" algn="l" rtl="0">
              <a:spcBef>
                <a:spcPts val="0"/>
              </a:spcBef>
              <a:spcAft>
                <a:spcPts val="0"/>
              </a:spcAft>
              <a:buSzPts val="1000"/>
              <a:buNone/>
            </a:pPr>
            <a:r>
              <a:rPr lang="en-GB" dirty="0"/>
              <a:t>- Finish masking the pictures.  </a:t>
            </a:r>
          </a:p>
          <a:p>
            <a:pPr marL="27940" lvl="0" indent="0" algn="l" rtl="0">
              <a:spcBef>
                <a:spcPts val="0"/>
              </a:spcBef>
              <a:spcAft>
                <a:spcPts val="0"/>
              </a:spcAft>
              <a:buSzPts val="1000"/>
              <a:buNone/>
            </a:pPr>
            <a:r>
              <a:rPr lang="en-GB" dirty="0"/>
              <a:t>- Complete the Week 1 self-study notebooks.  </a:t>
            </a:r>
          </a:p>
          <a:p>
            <a:pPr marL="27940" lvl="0" indent="0" algn="l" rtl="0">
              <a:spcBef>
                <a:spcPts val="0"/>
              </a:spcBef>
              <a:spcAft>
                <a:spcPts val="0"/>
              </a:spcAft>
              <a:buSzPts val="1000"/>
              <a:buNone/>
            </a:pPr>
            <a:r>
              <a:rPr lang="en-GB" dirty="0"/>
              <a:t>- Find a course to enhance my knowledge of deep learning, specifically creating a model for binary segmentation.</a:t>
            </a:r>
            <a:endParaRPr lang="en" dirty="0"/>
          </a:p>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br>
              <a:rPr lang="en" dirty="0"/>
            </a:br>
            <a:endParaRPr lang="en" dirty="0"/>
          </a:p>
          <a:p>
            <a:pPr marL="182880" lvl="0" indent="-154940" algn="l" rtl="0">
              <a:spcBef>
                <a:spcPts val="0"/>
              </a:spcBef>
              <a:spcAft>
                <a:spcPts val="0"/>
              </a:spcAft>
              <a:buSzPts val="1000"/>
              <a:buChar char="●"/>
            </a:pPr>
            <a:r>
              <a:rPr lang="en-GB" dirty="0"/>
              <a:t>- I finished masking the pictures and delivered them on time.  </a:t>
            </a:r>
          </a:p>
          <a:p>
            <a:pPr marL="182880" lvl="0" indent="-154940" algn="l" rtl="0">
              <a:spcBef>
                <a:spcPts val="0"/>
              </a:spcBef>
              <a:spcAft>
                <a:spcPts val="0"/>
              </a:spcAft>
              <a:buSzPts val="1000"/>
              <a:buChar char="●"/>
            </a:pPr>
            <a:r>
              <a:rPr lang="en-GB" dirty="0"/>
              <a:t>- I completed all the notebooks.  </a:t>
            </a:r>
          </a:p>
          <a:p>
            <a:pPr marL="182880" lvl="0" indent="-154940" algn="l" rtl="0">
              <a:spcBef>
                <a:spcPts val="0"/>
              </a:spcBef>
              <a:spcAft>
                <a:spcPts val="0"/>
              </a:spcAft>
              <a:buSzPts val="1000"/>
              <a:buChar char="●"/>
            </a:pPr>
            <a:r>
              <a:rPr lang="en-GB" dirty="0"/>
              <a:t>- I couldn't find a free, good-quality course on binary segmentation yet. </a:t>
            </a:r>
            <a:br>
              <a:rPr lang="en" dirty="0"/>
            </a:b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p>
          <a:p>
            <a:pPr marL="182880" indent="-154940"/>
            <a:r>
              <a:rPr lang="en-GB" sz="700" dirty="0">
                <a:solidFill>
                  <a:schemeClr val="bg1"/>
                </a:solidFill>
              </a:rPr>
              <a:t>- The week went alright. I made good progress on the notebooks and completed lots of pixel masking while waiting for feedback. </a:t>
            </a:r>
          </a:p>
          <a:p>
            <a:pPr marL="182880" indent="-154940"/>
            <a:endParaRPr lang="en-US" sz="700" dirty="0">
              <a:solidFill>
                <a:srgbClr val="4285F4"/>
              </a:solidFill>
            </a:endParaRPr>
          </a:p>
          <a:p>
            <a:pPr marL="182880" indent="-154940"/>
            <a:r>
              <a:rPr lang="en-US" sz="700" dirty="0"/>
              <a:t>What went well? </a:t>
            </a:r>
          </a:p>
          <a:p>
            <a:pPr marL="182880" indent="-154940"/>
            <a:endParaRPr lang="en-US" sz="700" dirty="0">
              <a:solidFill>
                <a:srgbClr val="4285F4"/>
              </a:solidFill>
            </a:endParaRPr>
          </a:p>
          <a:p>
            <a:pPr marL="182880" indent="-154940"/>
            <a:r>
              <a:rPr lang="en-GB" sz="700" dirty="0">
                <a:solidFill>
                  <a:schemeClr val="bg1"/>
                </a:solidFill>
              </a:rPr>
              <a:t>- The segmentation went okay. I managed to finish on time, though I may have missed a few spots. Feedback will confirm this.  </a:t>
            </a:r>
          </a:p>
          <a:p>
            <a:pPr marL="182880" indent="-154940"/>
            <a:r>
              <a:rPr lang="en-GB" sz="700" dirty="0">
                <a:solidFill>
                  <a:schemeClr val="bg1"/>
                </a:solidFill>
              </a:rPr>
              <a:t>- The notebooks were completed without major issues, but I had to switch to working on my home desk laptop due to technical problems with my primary device. </a:t>
            </a:r>
          </a:p>
          <a:p>
            <a:pPr marL="27940" indent="0">
              <a:buNone/>
            </a:pPr>
            <a:endParaRPr lang="en-US" sz="700" dirty="0">
              <a:solidFill>
                <a:srgbClr val="4285F4"/>
              </a:solidFill>
            </a:endParaRPr>
          </a:p>
          <a:p>
            <a:pPr marL="182880" indent="-154940"/>
            <a:r>
              <a:rPr lang="en-US" sz="700" dirty="0"/>
              <a:t>What didn’t go so well? </a:t>
            </a:r>
          </a:p>
          <a:p>
            <a:pPr marL="182880" indent="-154940"/>
            <a:endParaRPr lang="en-US" sz="700" dirty="0">
              <a:solidFill>
                <a:schemeClr val="bg1"/>
              </a:solidFill>
            </a:endParaRPr>
          </a:p>
          <a:p>
            <a:pPr marL="182880" indent="-154940"/>
            <a:r>
              <a:rPr lang="en-GB" sz="700" dirty="0">
                <a:solidFill>
                  <a:schemeClr val="bg1"/>
                </a:solidFill>
              </a:rPr>
              <a:t>- My laptop was behaving strangely, requiring a complete reset.</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did you learn?</a:t>
            </a:r>
          </a:p>
          <a:p>
            <a:pPr marL="182880" indent="-154940"/>
            <a:endParaRPr lang="en-US" sz="700" dirty="0"/>
          </a:p>
          <a:p>
            <a:pPr marL="182880" indent="-154940"/>
            <a:r>
              <a:rPr lang="en-GB" sz="700" dirty="0"/>
              <a:t>- Basics of edge and contour detection, image segmentation, and other foundational concepts from the self-study notebooks. </a:t>
            </a:r>
            <a:endParaRPr lang="en-US" sz="700" dirty="0"/>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p>
          <a:p>
            <a:pPr marL="182880" indent="-154940"/>
            <a:r>
              <a:rPr lang="en-US" sz="700" dirty="0">
                <a:solidFill>
                  <a:srgbClr val="FFFF00"/>
                </a:solidFill>
              </a:rPr>
              <a:t>See next page</a:t>
            </a:r>
          </a:p>
          <a:p>
            <a:pPr marL="182880" indent="-154940"/>
            <a:endParaRPr lang="en-US" sz="700" dirty="0">
              <a:solidFill>
                <a:srgbClr val="4285F4"/>
              </a:solidFill>
            </a:endParaRPr>
          </a:p>
          <a:p>
            <a:pPr marL="182880" indent="-154940"/>
            <a:r>
              <a:rPr lang="en-GB" sz="700" dirty="0">
                <a:solidFill>
                  <a:schemeClr val="bg1"/>
                </a:solidFill>
              </a:rPr>
              <a:t>- I focused on systematically addressing issues like the masking process and completing the notebooks, which helped refine my workflow and ensure timely submission. </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could be added as an Action point looking forward to next week?</a:t>
            </a:r>
          </a:p>
          <a:p>
            <a:pPr marL="27940" indent="0">
              <a:buNone/>
            </a:pPr>
            <a:r>
              <a:rPr lang="en-US" sz="700" dirty="0"/>
              <a:t>- Try to restore my library</a:t>
            </a:r>
          </a:p>
        </p:txBody>
      </p:sp>
      <p:pic>
        <p:nvPicPr>
          <p:cNvPr id="4" name="Afbeelding 3">
            <a:extLst>
              <a:ext uri="{FF2B5EF4-FFF2-40B4-BE49-F238E27FC236}">
                <a16:creationId xmlns:a16="http://schemas.microsoft.com/office/drawing/2014/main" id="{FDF7941F-4CF5-A483-5C3B-C672DF7C8966}"/>
              </a:ext>
            </a:extLst>
          </p:cNvPr>
          <p:cNvPicPr>
            <a:picLocks noChangeAspect="1"/>
          </p:cNvPicPr>
          <p:nvPr/>
        </p:nvPicPr>
        <p:blipFill>
          <a:blip r:embed="rId3"/>
          <a:stretch>
            <a:fillRect/>
          </a:stretch>
        </p:blipFill>
        <p:spPr>
          <a:xfrm>
            <a:off x="91440" y="4356408"/>
            <a:ext cx="4480560" cy="422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BE3825B-784D-2A46-C003-EC1167ADFADB}"/>
              </a:ext>
            </a:extLst>
          </p:cNvPr>
          <p:cNvSpPr>
            <a:spLocks noGrp="1"/>
          </p:cNvSpPr>
          <p:nvPr>
            <p:ph type="title"/>
          </p:nvPr>
        </p:nvSpPr>
        <p:spPr/>
        <p:txBody>
          <a:bodyPr/>
          <a:lstStyle/>
          <a:p>
            <a:r>
              <a:rPr lang="nl-NL" dirty="0"/>
              <a:t>Week 1</a:t>
            </a:r>
            <a:endParaRPr lang="en-GB" dirty="0"/>
          </a:p>
        </p:txBody>
      </p:sp>
      <p:sp>
        <p:nvSpPr>
          <p:cNvPr id="8" name="Titel 7">
            <a:extLst>
              <a:ext uri="{FF2B5EF4-FFF2-40B4-BE49-F238E27FC236}">
                <a16:creationId xmlns:a16="http://schemas.microsoft.com/office/drawing/2014/main" id="{7A272B18-654B-3828-DD4F-416D151CF65A}"/>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CEF187E-8A05-A2FC-D540-7C9E222E0A2C}"/>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anatomy and physiology of plant cells, including their structures and functions, I gained a deeper understanding of the processes occurring within the Petri dish experiments. Studying vascular tissues, cell walls, and nutrient transport systems helped me better interpret plant growth and root development. This iterative approach allowed me to connect theoretical concepts to practical observations, improving my ability to work with and </a:t>
            </a:r>
            <a:r>
              <a:rPr lang="en-GB" sz="800" dirty="0" err="1">
                <a:solidFill>
                  <a:schemeClr val="bg1"/>
                </a:solidFill>
              </a:rPr>
              <a:t>analyze</a:t>
            </a:r>
            <a:r>
              <a:rPr lang="en-GB" sz="800" dirty="0">
                <a:solidFill>
                  <a:schemeClr val="bg1"/>
                </a:solidFill>
              </a:rPr>
              <a:t> the plants in the Petri dish.</a:t>
            </a:r>
          </a:p>
        </p:txBody>
      </p:sp>
      <p:sp>
        <p:nvSpPr>
          <p:cNvPr id="10" name="Tekstvak 9">
            <a:extLst>
              <a:ext uri="{FF2B5EF4-FFF2-40B4-BE49-F238E27FC236}">
                <a16:creationId xmlns:a16="http://schemas.microsoft.com/office/drawing/2014/main" id="{9615C630-D7F9-ACA3-B83C-F7223638D012}"/>
              </a:ext>
            </a:extLst>
          </p:cNvPr>
          <p:cNvSpPr txBox="1"/>
          <p:nvPr/>
        </p:nvSpPr>
        <p:spPr>
          <a:xfrm>
            <a:off x="154882" y="4156364"/>
            <a:ext cx="5853545" cy="830997"/>
          </a:xfrm>
          <a:prstGeom prst="rect">
            <a:avLst/>
          </a:prstGeom>
          <a:noFill/>
        </p:spPr>
        <p:txBody>
          <a:bodyPr wrap="square" rtlCol="0">
            <a:spAutoFit/>
          </a:bodyPr>
          <a:lstStyle/>
          <a:p>
            <a:r>
              <a:rPr lang="nl-NL" sz="800" dirty="0">
                <a:solidFill>
                  <a:schemeClr val="bg1"/>
                </a:solidFill>
              </a:rPr>
              <a:t>Website: </a:t>
            </a:r>
            <a:r>
              <a:rPr lang="en-GB" sz="1000" dirty="0">
                <a:hlinkClick r:id="rId2"/>
              </a:rPr>
              <a:t>bing.com/ck/a?!&amp;&amp;p=83448b82089cf8e4cf774939ad97c7b149357103d5b933ceb91f44f5d7bcebeeJmltdHM9MTczNzY3NjgwMA&amp;ptn=3&amp;ver=2&amp;hsh=4&amp;fclid=2ba299dd-f04e-66d5-2439-8ceaf13c67f3&amp;psq=</a:t>
            </a:r>
            <a:r>
              <a:rPr lang="en-GB" sz="1000" dirty="0" err="1">
                <a:hlinkClick r:id="rId2"/>
              </a:rPr>
              <a:t>plant+science+plant+organs+pdf&amp;u</a:t>
            </a:r>
            <a:r>
              <a:rPr lang="en-GB" sz="1000" dirty="0">
                <a:hlinkClick r:id="rId2"/>
              </a:rPr>
              <a:t>=a1aHR0cHM6Ly9jZHVlYm9va3MucHJlc3Nib29rcy5wdWIvcGxhbnRhbmF0b215L29wZW4vZG93bmxvYWQ_dHlwZT1wZGY&amp;ntb=1</a:t>
            </a:r>
            <a:r>
              <a:rPr lang="nl-NL" sz="800" dirty="0">
                <a:solidFill>
                  <a:schemeClr val="bg1"/>
                </a:solidFill>
              </a:rPr>
              <a:t> </a:t>
            </a:r>
            <a:endParaRPr lang="en-GB" sz="800" dirty="0">
              <a:solidFill>
                <a:schemeClr val="bg1"/>
              </a:solidFill>
            </a:endParaRPr>
          </a:p>
        </p:txBody>
      </p:sp>
      <p:pic>
        <p:nvPicPr>
          <p:cNvPr id="14" name="Afbeelding 13">
            <a:extLst>
              <a:ext uri="{FF2B5EF4-FFF2-40B4-BE49-F238E27FC236}">
                <a16:creationId xmlns:a16="http://schemas.microsoft.com/office/drawing/2014/main" id="{963FA617-934E-E3B3-519C-7EA4EDF246BD}"/>
              </a:ext>
            </a:extLst>
          </p:cNvPr>
          <p:cNvPicPr>
            <a:picLocks noChangeAspect="1"/>
          </p:cNvPicPr>
          <p:nvPr/>
        </p:nvPicPr>
        <p:blipFill>
          <a:blip r:embed="rId3"/>
          <a:stretch>
            <a:fillRect/>
          </a:stretch>
        </p:blipFill>
        <p:spPr>
          <a:xfrm>
            <a:off x="6563150" y="1302327"/>
            <a:ext cx="2238391" cy="3119460"/>
          </a:xfrm>
          <a:prstGeom prst="rect">
            <a:avLst/>
          </a:prstGeom>
        </p:spPr>
      </p:pic>
    </p:spTree>
    <p:extLst>
      <p:ext uri="{BB962C8B-B14F-4D97-AF65-F5344CB8AC3E}">
        <p14:creationId xmlns:p14="http://schemas.microsoft.com/office/powerpoint/2010/main" val="175249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Make sure to pay attention to the small details in the mask segmentations, especially the roots, as they can sometimes become very thin.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Complete the notebooks for Week 2.  </a:t>
            </a:r>
          </a:p>
          <a:p>
            <a:pPr marL="27940" lvl="0" indent="0" algn="l" rtl="0">
              <a:spcBef>
                <a:spcPts val="0"/>
              </a:spcBef>
              <a:spcAft>
                <a:spcPts val="0"/>
              </a:spcAft>
              <a:buSzPts val="1000"/>
              <a:buNone/>
            </a:pPr>
            <a:r>
              <a:rPr lang="en-GB" dirty="0"/>
              <a:t>- Finish Task 2.  </a:t>
            </a:r>
          </a:p>
          <a:p>
            <a:pPr marL="27940" lvl="0" indent="0" algn="l" rtl="0">
              <a:spcBef>
                <a:spcPts val="0"/>
              </a:spcBef>
              <a:spcAft>
                <a:spcPts val="0"/>
              </a:spcAft>
              <a:buSzPts val="1000"/>
              <a:buNone/>
            </a:pPr>
            <a:r>
              <a:rPr lang="en-GB" dirty="0"/>
              <a:t>- Finish Task 3.  </a:t>
            </a:r>
          </a:p>
          <a:p>
            <a:pPr marL="27940" lvl="0" indent="0" algn="l" rtl="0">
              <a:spcBef>
                <a:spcPts val="0"/>
              </a:spcBef>
              <a:spcAft>
                <a:spcPts val="0"/>
              </a:spcAft>
              <a:buSzPts val="1000"/>
              <a:buNone/>
            </a:pPr>
            <a:r>
              <a:rPr lang="en-GB" dirty="0"/>
              <a:t>- Find a course to enhance my knowledge of deep learning, specifically creating a model for binary segmentation. </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 I finished Task 2.  </a:t>
            </a:r>
          </a:p>
          <a:p>
            <a:pPr marL="182880" lvl="0" indent="-154940" algn="l" rtl="0">
              <a:spcBef>
                <a:spcPts val="0"/>
              </a:spcBef>
              <a:spcAft>
                <a:spcPts val="0"/>
              </a:spcAft>
              <a:buSzPts val="1000"/>
              <a:buChar char="●"/>
            </a:pPr>
            <a:r>
              <a:rPr lang="en-GB" dirty="0"/>
              <a:t>- I am still working on Task 3.  </a:t>
            </a:r>
          </a:p>
          <a:p>
            <a:pPr marL="182880" lvl="0" indent="-154940" algn="l" rtl="0">
              <a:spcBef>
                <a:spcPts val="0"/>
              </a:spcBef>
              <a:spcAft>
                <a:spcPts val="0"/>
              </a:spcAft>
              <a:buSzPts val="1000"/>
              <a:buChar char="●"/>
            </a:pPr>
            <a:r>
              <a:rPr lang="en-GB" dirty="0"/>
              <a:t>- I found a useful course on YouTube.  </a:t>
            </a:r>
          </a:p>
          <a:p>
            <a:pPr marL="182880" lvl="0" indent="-154940" algn="l" rtl="0">
              <a:spcBef>
                <a:spcPts val="0"/>
              </a:spcBef>
              <a:spcAft>
                <a:spcPts val="0"/>
              </a:spcAft>
              <a:buSzPts val="1000"/>
              <a:buChar char="●"/>
            </a:pPr>
            <a:r>
              <a:rPr lang="en-GB" dirty="0"/>
              <a:t>- I encountered issues with my OneDrive setup. </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p:txBody>
          <a:bodyPr/>
          <a:lstStyle/>
          <a:p>
            <a:pPr marL="182880" indent="-154940"/>
            <a:r>
              <a:rPr lang="en-US" sz="700" dirty="0"/>
              <a:t>How did the week go? </a:t>
            </a:r>
          </a:p>
          <a:p>
            <a:pPr marL="27940" indent="0">
              <a:buNone/>
            </a:pPr>
            <a:endParaRPr lang="en-US" sz="700" dirty="0"/>
          </a:p>
          <a:p>
            <a:pPr marL="199390" indent="-171450">
              <a:buFontTx/>
              <a:buChar char="-"/>
            </a:pPr>
            <a:r>
              <a:rPr lang="en-GB" sz="700" dirty="0">
                <a:solidFill>
                  <a:schemeClr val="bg1"/>
                </a:solidFill>
              </a:rPr>
              <a:t>The week was productive overall, but technical issues with OneDrive slowed me down. </a:t>
            </a:r>
          </a:p>
          <a:p>
            <a:pPr marL="27940" indent="0">
              <a:buNone/>
            </a:pPr>
            <a:endParaRPr lang="en-US" sz="700" dirty="0">
              <a:solidFill>
                <a:schemeClr val="bg1"/>
              </a:solidFill>
            </a:endParaRPr>
          </a:p>
          <a:p>
            <a:pPr marL="182880" indent="-154940"/>
            <a:r>
              <a:rPr lang="en-US" sz="700" dirty="0"/>
              <a:t>What went well?</a:t>
            </a:r>
          </a:p>
          <a:p>
            <a:pPr marL="27940" indent="0">
              <a:buNone/>
            </a:pPr>
            <a:r>
              <a:rPr lang="en-US" sz="700" dirty="0"/>
              <a:t> </a:t>
            </a:r>
          </a:p>
          <a:p>
            <a:pPr marL="27940" indent="0">
              <a:buNone/>
            </a:pPr>
            <a:r>
              <a:rPr lang="en-GB" sz="700" dirty="0">
                <a:solidFill>
                  <a:schemeClr val="bg1"/>
                </a:solidFill>
              </a:rPr>
              <a:t>- I successfully completed Task 2 and made progress on learning about binary segmentation.  </a:t>
            </a:r>
          </a:p>
          <a:p>
            <a:pPr marL="27940" indent="0">
              <a:buNone/>
            </a:pPr>
            <a:r>
              <a:rPr lang="en-GB" sz="700" dirty="0">
                <a:solidFill>
                  <a:schemeClr val="bg1"/>
                </a:solidFill>
              </a:rPr>
              <a:t>- Found a valuable learning resource on YouTube. </a:t>
            </a:r>
          </a:p>
          <a:p>
            <a:pPr marL="27940" indent="0">
              <a:buNone/>
            </a:pPr>
            <a:endParaRPr lang="en-US" sz="700" dirty="0">
              <a:solidFill>
                <a:schemeClr val="bg1"/>
              </a:solidFill>
            </a:endParaRPr>
          </a:p>
          <a:p>
            <a:pPr marL="182880" indent="-154940"/>
            <a:r>
              <a:rPr lang="en-US" sz="700" dirty="0"/>
              <a:t>What didn’t go so well? </a:t>
            </a:r>
          </a:p>
          <a:p>
            <a:pPr marL="27940" indent="0">
              <a:buNone/>
            </a:pPr>
            <a:endParaRPr lang="en-US" sz="700" dirty="0"/>
          </a:p>
          <a:p>
            <a:pPr marL="27940" indent="0">
              <a:buNone/>
            </a:pPr>
            <a:r>
              <a:rPr lang="en-GB" sz="700" dirty="0">
                <a:solidFill>
                  <a:schemeClr val="bg1"/>
                </a:solidFill>
              </a:rPr>
              <a:t>- I faced issues with my OneDrive setup, which caused delays.  </a:t>
            </a:r>
          </a:p>
          <a:p>
            <a:pPr marL="27940" indent="0">
              <a:buNone/>
            </a:pPr>
            <a:r>
              <a:rPr lang="en-GB" sz="700" dirty="0">
                <a:solidFill>
                  <a:schemeClr val="bg1"/>
                </a:solidFill>
              </a:rPr>
              <a:t>- Task 3 is taking longer than expected due to some complex challenges</a:t>
            </a:r>
            <a:r>
              <a:rPr lang="en-GB" sz="700" dirty="0">
                <a:solidFill>
                  <a:srgbClr val="4285F4"/>
                </a:solidFill>
              </a:rPr>
              <a:t>. </a:t>
            </a:r>
          </a:p>
          <a:p>
            <a:pPr marL="27940" indent="0">
              <a:buNone/>
            </a:pPr>
            <a:endParaRPr lang="en-US" sz="700" dirty="0">
              <a:solidFill>
                <a:srgbClr val="4285F4"/>
              </a:solidFill>
            </a:endParaRPr>
          </a:p>
          <a:p>
            <a:pPr marL="182880" indent="-154940"/>
            <a:r>
              <a:rPr lang="en-US" sz="700" dirty="0"/>
              <a:t>What did you learn?</a:t>
            </a:r>
          </a:p>
          <a:p>
            <a:pPr marL="27940" indent="0">
              <a:buNone/>
            </a:pPr>
            <a:endParaRPr lang="en-US" sz="700" dirty="0"/>
          </a:p>
          <a:p>
            <a:pPr marL="27940" indent="0">
              <a:buNone/>
            </a:pPr>
            <a:r>
              <a:rPr lang="en-GB" sz="700" dirty="0">
                <a:solidFill>
                  <a:schemeClr val="bg1"/>
                </a:solidFill>
              </a:rPr>
              <a:t>- I gained deeper insights into preprocessing techniques like CLAHE, Gaussian blurring, and adaptive thresholding.  </a:t>
            </a:r>
          </a:p>
          <a:p>
            <a:pPr marL="199390" indent="-171450">
              <a:buFontTx/>
              <a:buChar char="-"/>
            </a:pPr>
            <a:r>
              <a:rPr lang="en-GB" sz="700" dirty="0">
                <a:solidFill>
                  <a:schemeClr val="bg1"/>
                </a:solidFill>
              </a:rPr>
              <a:t>I learned how to better identify and select contours in images based on aspect ratios and areas. </a:t>
            </a:r>
          </a:p>
          <a:p>
            <a:pPr marL="199390" indent="-171450">
              <a:buFontTx/>
              <a:buChar char="-"/>
            </a:pPr>
            <a:endParaRPr lang="en-US" sz="700" dirty="0">
              <a:solidFill>
                <a:schemeClr val="bg1"/>
              </a:solidFill>
            </a:endParaRPr>
          </a:p>
          <a:p>
            <a:pPr marL="182880" indent="-154940"/>
            <a:r>
              <a:rPr lang="en-US" sz="700" dirty="0"/>
              <a:t>How did your efforts in applying iterative critical thinking this week contribute to improving your approach to the project? (ILO 2.6)</a:t>
            </a:r>
          </a:p>
          <a:p>
            <a:pPr marL="27940" indent="0">
              <a:buNone/>
            </a:pPr>
            <a:r>
              <a:rPr lang="en-GB" sz="700" dirty="0">
                <a:solidFill>
                  <a:schemeClr val="bg1"/>
                </a:solidFill>
              </a:rPr>
              <a:t>contribute to improving your approach to the project? (ILO 2.6)</a:t>
            </a:r>
          </a:p>
          <a:p>
            <a:pPr marL="27940" indent="0">
              <a:buNone/>
            </a:pPr>
            <a:endParaRPr lang="en-GB" sz="700" dirty="0">
              <a:solidFill>
                <a:schemeClr val="bg1"/>
              </a:solidFill>
            </a:endParaRPr>
          </a:p>
          <a:p>
            <a:pPr marL="27940" indent="0">
              <a:buNone/>
            </a:pPr>
            <a:r>
              <a:rPr lang="en-GB"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27940" indent="0">
              <a:buNone/>
            </a:pPr>
            <a:endParaRPr lang="en-US" sz="700" dirty="0">
              <a:solidFill>
                <a:schemeClr val="bg1"/>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Try to fix my OneDrive issue.</a:t>
            </a:r>
          </a:p>
        </p:txBody>
      </p:sp>
      <p:pic>
        <p:nvPicPr>
          <p:cNvPr id="4" name="Afbeelding 3">
            <a:extLst>
              <a:ext uri="{FF2B5EF4-FFF2-40B4-BE49-F238E27FC236}">
                <a16:creationId xmlns:a16="http://schemas.microsoft.com/office/drawing/2014/main" id="{FEB2064D-759B-43B8-BE32-B425D687F556}"/>
              </a:ext>
            </a:extLst>
          </p:cNvPr>
          <p:cNvPicPr>
            <a:picLocks noChangeAspect="1"/>
          </p:cNvPicPr>
          <p:nvPr/>
        </p:nvPicPr>
        <p:blipFill>
          <a:blip r:embed="rId3"/>
          <a:srcRect r="1795" b="1780"/>
          <a:stretch/>
        </p:blipFill>
        <p:spPr>
          <a:xfrm>
            <a:off x="399990" y="3796840"/>
            <a:ext cx="1271978" cy="1276593"/>
          </a:xfrm>
          <a:prstGeom prst="rect">
            <a:avLst/>
          </a:prstGeom>
        </p:spPr>
      </p:pic>
      <p:sp>
        <p:nvSpPr>
          <p:cNvPr id="5" name="Tekstvak 4">
            <a:extLst>
              <a:ext uri="{FF2B5EF4-FFF2-40B4-BE49-F238E27FC236}">
                <a16:creationId xmlns:a16="http://schemas.microsoft.com/office/drawing/2014/main" id="{195FDCF3-000F-7EF6-02CD-3749A365E19C}"/>
              </a:ext>
            </a:extLst>
          </p:cNvPr>
          <p:cNvSpPr txBox="1"/>
          <p:nvPr/>
        </p:nvSpPr>
        <p:spPr>
          <a:xfrm>
            <a:off x="1695977" y="4811208"/>
            <a:ext cx="1268296" cy="307777"/>
          </a:xfrm>
          <a:prstGeom prst="rect">
            <a:avLst/>
          </a:prstGeom>
          <a:noFill/>
        </p:spPr>
        <p:txBody>
          <a:bodyPr wrap="none" rtlCol="0">
            <a:spAutoFit/>
          </a:bodyPr>
          <a:lstStyle/>
          <a:p>
            <a:r>
              <a:rPr lang="nl-NL" dirty="0" err="1">
                <a:solidFill>
                  <a:schemeClr val="bg1"/>
                </a:solidFill>
              </a:rPr>
              <a:t>Task</a:t>
            </a:r>
            <a:r>
              <a:rPr lang="nl-NL" dirty="0">
                <a:solidFill>
                  <a:schemeClr val="bg1"/>
                </a:solidFill>
              </a:rPr>
              <a:t> 2 output</a:t>
            </a:r>
            <a:endParaRPr lang="en-GB"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FE32-4E3D-FDAD-D523-4477972443A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22B42CA-29A3-C759-7B5D-CE9606C1C9EC}"/>
              </a:ext>
            </a:extLst>
          </p:cNvPr>
          <p:cNvSpPr>
            <a:spLocks noGrp="1"/>
          </p:cNvSpPr>
          <p:nvPr>
            <p:ph type="title"/>
          </p:nvPr>
        </p:nvSpPr>
        <p:spPr/>
        <p:txBody>
          <a:bodyPr/>
          <a:lstStyle/>
          <a:p>
            <a:r>
              <a:rPr lang="nl-NL" dirty="0"/>
              <a:t>Week 2</a:t>
            </a:r>
            <a:endParaRPr lang="en-GB" dirty="0"/>
          </a:p>
        </p:txBody>
      </p:sp>
      <p:sp>
        <p:nvSpPr>
          <p:cNvPr id="8" name="Titel 7">
            <a:extLst>
              <a:ext uri="{FF2B5EF4-FFF2-40B4-BE49-F238E27FC236}">
                <a16:creationId xmlns:a16="http://schemas.microsoft.com/office/drawing/2014/main" id="{5D3C8811-8EB2-EB51-7DF0-ED1AEABB8CA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23D8F399-6925-944F-42F5-C4647F84B784}"/>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video on lung segmentation, I gained insights into refining segmentation techniques, particularly for preprocessing and mask creation. This helped me better understand how to apply similar methods to Petri dish images with plants. Concepts like thresholding, region </a:t>
            </a:r>
            <a:r>
              <a:rPr lang="en-GB" sz="800" dirty="0" err="1">
                <a:solidFill>
                  <a:schemeClr val="bg1"/>
                </a:solidFill>
              </a:rPr>
              <a:t>labeling</a:t>
            </a:r>
            <a:r>
              <a:rPr lang="en-GB" sz="800" dirty="0">
                <a:solidFill>
                  <a:schemeClr val="bg1"/>
                </a:solidFill>
              </a:rPr>
              <a:t>, and hole filling directly improved my approach to isolating plant roots, enabling more accurate segmentation and analysis of the plant structures within the images.</a:t>
            </a:r>
          </a:p>
        </p:txBody>
      </p:sp>
      <p:sp>
        <p:nvSpPr>
          <p:cNvPr id="10" name="Tekstvak 9">
            <a:extLst>
              <a:ext uri="{FF2B5EF4-FFF2-40B4-BE49-F238E27FC236}">
                <a16:creationId xmlns:a16="http://schemas.microsoft.com/office/drawing/2014/main" id="{2DEC1309-FE5B-B823-F3E4-953EAB682149}"/>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(1035) Python Image Segmentation Tutorial (2022) - YouTube</a:t>
            </a:r>
            <a:endParaRPr lang="en-GB" sz="800" dirty="0">
              <a:solidFill>
                <a:schemeClr val="bg1"/>
              </a:solidFill>
            </a:endParaRPr>
          </a:p>
        </p:txBody>
      </p:sp>
      <p:pic>
        <p:nvPicPr>
          <p:cNvPr id="3" name="Afbeelding 2">
            <a:extLst>
              <a:ext uri="{FF2B5EF4-FFF2-40B4-BE49-F238E27FC236}">
                <a16:creationId xmlns:a16="http://schemas.microsoft.com/office/drawing/2014/main" id="{F5A96C15-9E22-107E-C888-08F0CE91FF50}"/>
              </a:ext>
            </a:extLst>
          </p:cNvPr>
          <p:cNvPicPr>
            <a:picLocks noChangeAspect="1"/>
          </p:cNvPicPr>
          <p:nvPr/>
        </p:nvPicPr>
        <p:blipFill>
          <a:blip r:embed="rId3"/>
          <a:stretch>
            <a:fillRect/>
          </a:stretch>
        </p:blipFill>
        <p:spPr>
          <a:xfrm>
            <a:off x="5841082" y="2211819"/>
            <a:ext cx="3148036" cy="2190766"/>
          </a:xfrm>
          <a:prstGeom prst="rect">
            <a:avLst/>
          </a:prstGeom>
        </p:spPr>
      </p:pic>
    </p:spTree>
    <p:extLst>
      <p:ext uri="{BB962C8B-B14F-4D97-AF65-F5344CB8AC3E}">
        <p14:creationId xmlns:p14="http://schemas.microsoft.com/office/powerpoint/2010/main" val="70272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182880" lvl="0" indent="-154940" algn="l" rtl="0">
              <a:spcBef>
                <a:spcPts val="0"/>
              </a:spcBef>
              <a:spcAft>
                <a:spcPts val="0"/>
              </a:spcAft>
              <a:buSzPts val="1000"/>
              <a:buChar char="●"/>
            </a:pPr>
            <a:endParaRPr lang="nl-NL" b="1" dirty="0"/>
          </a:p>
          <a:p>
            <a:pPr marL="27940" lvl="0" indent="0" algn="l" rtl="0">
              <a:spcBef>
                <a:spcPts val="0"/>
              </a:spcBef>
              <a:spcAft>
                <a:spcPts val="0"/>
              </a:spcAft>
              <a:buSzPts val="1000"/>
              <a:buNone/>
            </a:pPr>
            <a:r>
              <a:rPr lang="en-GB" dirty="0"/>
              <a:t>Task 2 looks fine, but make sure you don't use RGB.</a:t>
            </a:r>
            <a:endParaRPr lang="nl-NL"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GB" dirty="0"/>
              <a:t>Find a program to use for adding and making notes.  </a:t>
            </a:r>
          </a:p>
          <a:p>
            <a:pPr marL="199390" lvl="0" indent="-171450" algn="l" rtl="0">
              <a:spcBef>
                <a:spcPts val="0"/>
              </a:spcBef>
              <a:spcAft>
                <a:spcPts val="0"/>
              </a:spcAft>
              <a:buSzPts val="1000"/>
              <a:buFontTx/>
              <a:buChar char="-"/>
            </a:pPr>
            <a:r>
              <a:rPr lang="en-GB" dirty="0"/>
              <a:t>Finish tasks 4 through 9</a:t>
            </a:r>
          </a:p>
          <a:p>
            <a:pPr marL="199390" lvl="0" indent="-171450" algn="l" rtl="0">
              <a:spcBef>
                <a:spcPts val="0"/>
              </a:spcBef>
              <a:spcAft>
                <a:spcPts val="0"/>
              </a:spcAft>
              <a:buSzPts val="1000"/>
              <a:buFontTx/>
              <a:buChar char="-"/>
            </a:pPr>
            <a:r>
              <a:rPr lang="en-GB" dirty="0"/>
              <a:t>Make sure to deliver the .fit masks before the deadline for second attempt.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GB" dirty="0"/>
              <a:t>- I created a skeleton outline for tasks 4 through 9 and studied the self-learning notebooks. </a:t>
            </a:r>
          </a:p>
          <a:p>
            <a:pPr marL="182880" lvl="0" indent="-154940" algn="l" rtl="0">
              <a:spcBef>
                <a:spcPts val="0"/>
              </a:spcBef>
              <a:spcAft>
                <a:spcPts val="0"/>
              </a:spcAft>
              <a:buSzPts val="1000"/>
              <a:buChar char="●"/>
            </a:pPr>
            <a:r>
              <a:rPr lang="en-GB" dirty="0"/>
              <a:t>Delivered on the .</a:t>
            </a:r>
            <a:r>
              <a:rPr lang="en-GB" dirty="0" err="1"/>
              <a:t>tif</a:t>
            </a:r>
            <a:r>
              <a:rPr lang="en-GB" dirty="0"/>
              <a:t> masks on time.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sz="800" dirty="0">
                <a:solidFill>
                  <a:schemeClr val="bg1"/>
                </a:solidFill>
              </a:rPr>
              <a:t>How did the week go? </a:t>
            </a:r>
          </a:p>
          <a:p>
            <a:pPr marL="182880" indent="-154940"/>
            <a:endParaRPr lang="en-US" sz="800" dirty="0">
              <a:solidFill>
                <a:schemeClr val="bg1"/>
              </a:solidFill>
            </a:endParaRPr>
          </a:p>
          <a:p>
            <a:pPr marL="182880" indent="-154940"/>
            <a:r>
              <a:rPr lang="en-GB" sz="800" dirty="0">
                <a:solidFill>
                  <a:schemeClr val="bg1"/>
                </a:solidFill>
              </a:rPr>
              <a:t> The week went well overall; I gathered criteria to ask the teachers. I also found a program, Obsidian, for actively taking notes.</a:t>
            </a: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went well? </a:t>
            </a:r>
          </a:p>
          <a:p>
            <a:pPr marL="182880" indent="-154940"/>
            <a:endParaRPr lang="en-US" sz="800" dirty="0">
              <a:solidFill>
                <a:schemeClr val="bg1"/>
              </a:solidFill>
            </a:endParaRPr>
          </a:p>
          <a:p>
            <a:pPr marL="182880" indent="-154940"/>
            <a:r>
              <a:rPr lang="en-GB" sz="800" dirty="0">
                <a:solidFill>
                  <a:schemeClr val="bg1"/>
                </a:solidFill>
              </a:rPr>
              <a:t> I am learning to use Obsidian and keeping up with the pace of the tasks. And delivered the masks on time. </a:t>
            </a:r>
          </a:p>
          <a:p>
            <a:pPr marL="182880" indent="-154940"/>
            <a:endParaRPr lang="en-US" sz="800" dirty="0">
              <a:solidFill>
                <a:schemeClr val="bg1"/>
              </a:solidFill>
            </a:endParaRPr>
          </a:p>
          <a:p>
            <a:pPr marL="182880" indent="-154940"/>
            <a:r>
              <a:rPr lang="en-US" sz="800" dirty="0">
                <a:solidFill>
                  <a:schemeClr val="bg1"/>
                </a:solidFill>
              </a:rPr>
              <a:t>What didn’t go so well? </a:t>
            </a:r>
          </a:p>
          <a:p>
            <a:pPr marL="182880" indent="-154940"/>
            <a:endParaRPr lang="en-US" sz="800" dirty="0">
              <a:solidFill>
                <a:schemeClr val="bg1"/>
              </a:solidFill>
            </a:endParaRPr>
          </a:p>
          <a:p>
            <a:pPr marL="182880" indent="-154940"/>
            <a:r>
              <a:rPr lang="en-GB" sz="800" dirty="0">
                <a:solidFill>
                  <a:schemeClr val="bg1"/>
                </a:solidFill>
              </a:rPr>
              <a:t>I encountered some confusion with certain tasks. It is important to get each task right because all the tasks are connected.</a:t>
            </a:r>
          </a:p>
          <a:p>
            <a:pPr marL="182880" indent="-154940"/>
            <a:endParaRPr lang="en-US" sz="800" dirty="0">
              <a:solidFill>
                <a:schemeClr val="bg1"/>
              </a:solidFill>
            </a:endParaRPr>
          </a:p>
          <a:p>
            <a:pPr marL="182880" indent="-154940"/>
            <a:r>
              <a:rPr lang="en-US" sz="800" dirty="0">
                <a:solidFill>
                  <a:schemeClr val="bg1"/>
                </a:solidFill>
              </a:rPr>
              <a:t>What did you learn?</a:t>
            </a:r>
          </a:p>
          <a:p>
            <a:pPr marL="182880" indent="-154940"/>
            <a:endParaRPr lang="en-US" sz="800" dirty="0">
              <a:solidFill>
                <a:schemeClr val="bg1"/>
              </a:solidFill>
            </a:endParaRPr>
          </a:p>
          <a:p>
            <a:pPr marL="182880" indent="-154940"/>
            <a:r>
              <a:rPr lang="en-GB" sz="800" dirty="0">
                <a:solidFill>
                  <a:schemeClr val="bg1"/>
                </a:solidFill>
              </a:rPr>
              <a:t> I learned about using U-Net and other tools, and I also learned how to use Obsidian effectively.</a:t>
            </a:r>
          </a:p>
          <a:p>
            <a:pPr marL="182880" indent="-154940"/>
            <a:endParaRPr lang="en-US" sz="800" dirty="0">
              <a:solidFill>
                <a:schemeClr val="bg1"/>
              </a:solidFill>
            </a:endParaRPr>
          </a:p>
          <a:p>
            <a:pPr marL="182880" indent="-154940"/>
            <a:r>
              <a:rPr lang="en-US" sz="800" dirty="0">
                <a:solidFill>
                  <a:schemeClr val="bg1"/>
                </a:solidFill>
              </a:rPr>
              <a:t>How did your efforts in applying iterative critical thinking this week contribute to improving your approach to the project? (ILO 2.6)</a:t>
            </a:r>
          </a:p>
          <a:p>
            <a:pPr marL="182880" indent="-154940"/>
            <a:endParaRPr lang="en-US" sz="800" dirty="0">
              <a:solidFill>
                <a:schemeClr val="bg1"/>
              </a:solidFill>
            </a:endParaRPr>
          </a:p>
          <a:p>
            <a:pPr marL="27940" indent="0">
              <a:buNone/>
            </a:pPr>
            <a:r>
              <a:rPr lang="en-US" sz="800" dirty="0">
                <a:solidFill>
                  <a:schemeClr val="bg1"/>
                </a:solidFill>
              </a:rPr>
              <a:t>- </a:t>
            </a:r>
            <a:r>
              <a:rPr lang="en-US" sz="800" dirty="0">
                <a:solidFill>
                  <a:srgbClr val="FFFF00"/>
                </a:solidFill>
              </a:rPr>
              <a:t>See next page</a:t>
            </a:r>
          </a:p>
          <a:p>
            <a:pPr marL="27940" indent="0">
              <a:buNone/>
            </a:pP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could be added as an Action point looking forward to next week?</a:t>
            </a:r>
          </a:p>
          <a:p>
            <a:pPr marL="27940" indent="0">
              <a:buNone/>
            </a:pPr>
            <a:endParaRPr lang="en-US" sz="800" dirty="0">
              <a:solidFill>
                <a:schemeClr val="bg1"/>
              </a:solidFill>
            </a:endParaRPr>
          </a:p>
          <a:p>
            <a:pPr marL="27940" indent="0">
              <a:buNone/>
            </a:pPr>
            <a:r>
              <a:rPr lang="en-US" sz="800" dirty="0">
                <a:solidFill>
                  <a:schemeClr val="bg1"/>
                </a:solidFill>
              </a:rPr>
              <a:t>- Nothing to add. </a:t>
            </a:r>
          </a:p>
        </p:txBody>
      </p:sp>
      <p:pic>
        <p:nvPicPr>
          <p:cNvPr id="4" name="Afbeelding 3">
            <a:extLst>
              <a:ext uri="{FF2B5EF4-FFF2-40B4-BE49-F238E27FC236}">
                <a16:creationId xmlns:a16="http://schemas.microsoft.com/office/drawing/2014/main" id="{6EB44218-4909-3F09-FE75-5E6540FE3DB2}"/>
              </a:ext>
            </a:extLst>
          </p:cNvPr>
          <p:cNvPicPr>
            <a:picLocks noChangeAspect="1"/>
          </p:cNvPicPr>
          <p:nvPr/>
        </p:nvPicPr>
        <p:blipFill>
          <a:blip r:embed="rId3"/>
          <a:stretch>
            <a:fillRect/>
          </a:stretch>
        </p:blipFill>
        <p:spPr>
          <a:xfrm>
            <a:off x="182875" y="3990803"/>
            <a:ext cx="4350327" cy="5031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8A5B-0051-43A8-D4D3-1D242B98AD2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90B0523-AC81-9838-C225-9878EEB4FD6A}"/>
              </a:ext>
            </a:extLst>
          </p:cNvPr>
          <p:cNvSpPr>
            <a:spLocks noGrp="1"/>
          </p:cNvSpPr>
          <p:nvPr>
            <p:ph type="title"/>
          </p:nvPr>
        </p:nvSpPr>
        <p:spPr/>
        <p:txBody>
          <a:bodyPr/>
          <a:lstStyle/>
          <a:p>
            <a:r>
              <a:rPr lang="nl-NL" dirty="0"/>
              <a:t>Week 3</a:t>
            </a:r>
            <a:endParaRPr lang="en-GB" dirty="0"/>
          </a:p>
        </p:txBody>
      </p:sp>
      <p:sp>
        <p:nvSpPr>
          <p:cNvPr id="8" name="Titel 7">
            <a:extLst>
              <a:ext uri="{FF2B5EF4-FFF2-40B4-BE49-F238E27FC236}">
                <a16:creationId xmlns:a16="http://schemas.microsoft.com/office/drawing/2014/main" id="{89929F3B-48C0-681E-3D2A-5A3E3DCA13E6}"/>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DD05403F-BAE3-5D78-4B05-38AC2E7EC560}"/>
              </a:ext>
            </a:extLst>
          </p:cNvPr>
          <p:cNvSpPr txBox="1"/>
          <p:nvPr/>
        </p:nvSpPr>
        <p:spPr>
          <a:xfrm>
            <a:off x="394855" y="1302327"/>
            <a:ext cx="5853545" cy="1077218"/>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using Obsidian as outlined in the video, I improved the way I study and organize my self-study notebooks. The app’s features, such as tagging, linking, and concise note structuring, allowed me to create a more efficient and interconnected system for managing my notes. This iterative process helped me revisit and refine topics, ensuring a deeper understanding of the material. With Obsidian, I was able to connect ideas across different study areas, making it easier to synthesize information and build reusable insights. This approach streamlined my workflow and enhanced my ability to retain and apply knowledge effectively.</a:t>
            </a:r>
          </a:p>
        </p:txBody>
      </p:sp>
      <p:sp>
        <p:nvSpPr>
          <p:cNvPr id="10" name="Tekstvak 9">
            <a:extLst>
              <a:ext uri="{FF2B5EF4-FFF2-40B4-BE49-F238E27FC236}">
                <a16:creationId xmlns:a16="http://schemas.microsoft.com/office/drawing/2014/main" id="{F9245E3C-7186-EB67-A86C-9BC86593DFA0}"/>
              </a:ext>
            </a:extLst>
          </p:cNvPr>
          <p:cNvSpPr txBox="1"/>
          <p:nvPr/>
        </p:nvSpPr>
        <p:spPr>
          <a:xfrm>
            <a:off x="154882" y="4156364"/>
            <a:ext cx="5853545" cy="261610"/>
          </a:xfrm>
          <a:prstGeom prst="rect">
            <a:avLst/>
          </a:prstGeom>
          <a:noFill/>
        </p:spPr>
        <p:txBody>
          <a:bodyPr wrap="square" rtlCol="0">
            <a:spAutoFit/>
          </a:bodyPr>
          <a:lstStyle/>
          <a:p>
            <a:r>
              <a:rPr lang="nl-NL" sz="800" dirty="0">
                <a:solidFill>
                  <a:schemeClr val="bg1"/>
                </a:solidFill>
              </a:rPr>
              <a:t>Website: </a:t>
            </a:r>
            <a:r>
              <a:rPr lang="en-GB" sz="1100" dirty="0">
                <a:hlinkClick r:id="rId2"/>
              </a:rPr>
              <a:t>(1035) Obsidian: The King of Learning Tools (FULL GUIDE + SETUP) - YouTube</a:t>
            </a:r>
            <a:endParaRPr lang="en-GB" sz="800" dirty="0">
              <a:solidFill>
                <a:schemeClr val="bg1"/>
              </a:solidFill>
            </a:endParaRPr>
          </a:p>
        </p:txBody>
      </p:sp>
      <p:pic>
        <p:nvPicPr>
          <p:cNvPr id="4" name="Afbeelding 3">
            <a:extLst>
              <a:ext uri="{FF2B5EF4-FFF2-40B4-BE49-F238E27FC236}">
                <a16:creationId xmlns:a16="http://schemas.microsoft.com/office/drawing/2014/main" id="{AA9A2990-448A-6E0B-9FCA-9DA0159A8B80}"/>
              </a:ext>
            </a:extLst>
          </p:cNvPr>
          <p:cNvPicPr>
            <a:picLocks noChangeAspect="1"/>
          </p:cNvPicPr>
          <p:nvPr/>
        </p:nvPicPr>
        <p:blipFill>
          <a:blip r:embed="rId3"/>
          <a:stretch>
            <a:fillRect/>
          </a:stretch>
        </p:blipFill>
        <p:spPr>
          <a:xfrm>
            <a:off x="5939247" y="2223991"/>
            <a:ext cx="3190898" cy="2371742"/>
          </a:xfrm>
          <a:prstGeom prst="rect">
            <a:avLst/>
          </a:prstGeom>
        </p:spPr>
      </p:pic>
    </p:spTree>
    <p:extLst>
      <p:ext uri="{BB962C8B-B14F-4D97-AF65-F5344CB8AC3E}">
        <p14:creationId xmlns:p14="http://schemas.microsoft.com/office/powerpoint/2010/main" val="175809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 Make sure to use the right crop size in task 4</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Reworking task 4 until task 9.  </a:t>
            </a:r>
          </a:p>
          <a:p>
            <a:pPr marL="27940" lvl="0" indent="0" algn="l" rtl="0">
              <a:spcBef>
                <a:spcPts val="0"/>
              </a:spcBef>
              <a:spcAft>
                <a:spcPts val="0"/>
              </a:spcAft>
              <a:buSzPts val="1000"/>
              <a:buNone/>
            </a:pPr>
            <a:r>
              <a:rPr lang="en-GB" dirty="0"/>
              <a:t>- Starting with task 10.  </a:t>
            </a:r>
          </a:p>
          <a:p>
            <a:pPr marL="27940" lvl="0" indent="0" algn="l" rtl="0">
              <a:spcBef>
                <a:spcPts val="0"/>
              </a:spcBef>
              <a:spcAft>
                <a:spcPts val="0"/>
              </a:spcAft>
              <a:buSzPts val="1000"/>
              <a:buNone/>
            </a:pPr>
            <a:r>
              <a:rPr lang="en-GB" dirty="0"/>
              <a:t> - Installing C++ for </a:t>
            </a:r>
            <a:r>
              <a:rPr lang="en-GB" dirty="0" err="1"/>
              <a:t>PyBullet</a:t>
            </a:r>
            <a:r>
              <a:rPr lang="en-GB" dirty="0"/>
              <a:t>.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endParaRPr lang="nl-NL" dirty="0"/>
          </a:p>
          <a:p>
            <a:pPr marL="27940" lvl="0" indent="0" algn="l" rtl="0">
              <a:spcBef>
                <a:spcPts val="0"/>
              </a:spcBef>
              <a:spcAft>
                <a:spcPts val="0"/>
              </a:spcAft>
              <a:buSzPts val="1000"/>
              <a:buNone/>
            </a:pPr>
            <a:r>
              <a:rPr lang="en-GB" dirty="0"/>
              <a:t> I was reworking task 4 and 5. I also revisited the self-study notebooks from weeks 2-3 and made detailed notes in Obsidian.</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sz="700" dirty="0">
                <a:solidFill>
                  <a:schemeClr val="bg1"/>
                </a:solidFill>
              </a:rPr>
              <a:t>How did the week go?</a:t>
            </a:r>
          </a:p>
          <a:p>
            <a:pPr marL="182880" indent="-154940"/>
            <a:endParaRPr lang="en-US" sz="700" dirty="0">
              <a:solidFill>
                <a:schemeClr val="bg1"/>
              </a:solidFill>
            </a:endParaRPr>
          </a:p>
          <a:p>
            <a:pPr marL="27940" indent="0">
              <a:buNone/>
            </a:pPr>
            <a:r>
              <a:rPr lang="en-GB" sz="700" dirty="0">
                <a:solidFill>
                  <a:schemeClr val="bg1"/>
                </a:solidFill>
              </a:rPr>
              <a:t>The week went well overall. Revisiting the work allowed me to gain a better understanding of the material.</a:t>
            </a:r>
          </a:p>
          <a:p>
            <a:pPr marL="27940" indent="0">
              <a:buNone/>
            </a:pPr>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GB" sz="700" dirty="0">
                <a:solidFill>
                  <a:schemeClr val="bg1"/>
                </a:solidFill>
              </a:rPr>
              <a:t> I reworked task 4 and started task 5. I also installed the necessary packages to ensure task 10 would work successfully.</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GB" sz="700" dirty="0">
                <a:solidFill>
                  <a:schemeClr val="bg1"/>
                </a:solidFill>
              </a:rPr>
              <a:t>I thought I could work faster, but it took more time than expected as I actively took notes on the week 2-3 self-study notebooks.</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27940" indent="0">
              <a:buNone/>
            </a:pPr>
            <a:r>
              <a:rPr lang="en-GB" sz="700" dirty="0">
                <a:solidFill>
                  <a:schemeClr val="bg1"/>
                </a:solidFill>
              </a:rPr>
              <a:t>- I improved my understanding of root detection through task 4 and segmentation concepts from the self-study material. I also gained practical experience with the tools and techniques required to work on tasks 4, 5, and 10, including generating and validating image patches, preprocessing techniques, and installing C++ dependencies.</a:t>
            </a: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27940" indent="0">
              <a:buNone/>
            </a:pPr>
            <a:r>
              <a:rPr lang="en-US"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endParaRPr lang="en-US" sz="700" dirty="0">
              <a:solidFill>
                <a:schemeClr val="bg1"/>
              </a:solidFill>
            </a:endParaRPr>
          </a:p>
          <a:p>
            <a:pPr marL="182880" indent="-154940"/>
            <a:r>
              <a:rPr lang="en-US" sz="700" dirty="0">
                <a:solidFill>
                  <a:schemeClr val="bg1"/>
                </a:solidFill>
              </a:rPr>
              <a:t>Nothing to add </a:t>
            </a:r>
          </a:p>
        </p:txBody>
      </p:sp>
      <p:pic>
        <p:nvPicPr>
          <p:cNvPr id="4" name="Afbeelding 3">
            <a:extLst>
              <a:ext uri="{FF2B5EF4-FFF2-40B4-BE49-F238E27FC236}">
                <a16:creationId xmlns:a16="http://schemas.microsoft.com/office/drawing/2014/main" id="{6394F11B-6E33-DC79-265D-BBEFAFF85C8F}"/>
              </a:ext>
            </a:extLst>
          </p:cNvPr>
          <p:cNvPicPr>
            <a:picLocks noChangeAspect="1"/>
          </p:cNvPicPr>
          <p:nvPr/>
        </p:nvPicPr>
        <p:blipFill>
          <a:blip r:embed="rId3"/>
          <a:stretch>
            <a:fillRect/>
          </a:stretch>
        </p:blipFill>
        <p:spPr>
          <a:xfrm>
            <a:off x="667512" y="3470563"/>
            <a:ext cx="2287102" cy="1569027"/>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79A07-9ED9-90F3-C655-F109A6CC2D4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02136AC-497C-37A8-CEF1-5145F5EC3436}"/>
              </a:ext>
            </a:extLst>
          </p:cNvPr>
          <p:cNvSpPr>
            <a:spLocks noGrp="1"/>
          </p:cNvSpPr>
          <p:nvPr>
            <p:ph type="title"/>
          </p:nvPr>
        </p:nvSpPr>
        <p:spPr/>
        <p:txBody>
          <a:bodyPr/>
          <a:lstStyle/>
          <a:p>
            <a:r>
              <a:rPr lang="nl-NL" dirty="0"/>
              <a:t>Week 4</a:t>
            </a:r>
            <a:endParaRPr lang="en-GB" dirty="0"/>
          </a:p>
        </p:txBody>
      </p:sp>
      <p:sp>
        <p:nvSpPr>
          <p:cNvPr id="8" name="Titel 7">
            <a:extLst>
              <a:ext uri="{FF2B5EF4-FFF2-40B4-BE49-F238E27FC236}">
                <a16:creationId xmlns:a16="http://schemas.microsoft.com/office/drawing/2014/main" id="{26032914-EA93-05C8-B09C-12ECE822DF3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8B704AB7-1AE9-7B8C-0EFC-EFBB76CFC306}"/>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resolving the "Web3 Library Installation Error," I successfully applied the steps to fix my </a:t>
            </a:r>
            <a:r>
              <a:rPr lang="en-GB" sz="800" dirty="0" err="1">
                <a:solidFill>
                  <a:schemeClr val="bg1"/>
                </a:solidFill>
              </a:rPr>
              <a:t>PyBullet</a:t>
            </a:r>
            <a:r>
              <a:rPr lang="en-GB" sz="800" dirty="0">
                <a:solidFill>
                  <a:schemeClr val="bg1"/>
                </a:solidFill>
              </a:rPr>
              <a:t> installation issue. Installing the required Microsoft Visual C++ Build Tools resolved the errors I encountered while setting up the library. This iterative problem-solving approach allowed me to proceed with my self-study tasks efficiently, ensuring that I could focus on improving my </a:t>
            </a:r>
            <a:r>
              <a:rPr lang="en-GB" sz="800" dirty="0" err="1">
                <a:solidFill>
                  <a:schemeClr val="bg1"/>
                </a:solidFill>
              </a:rPr>
              <a:t>PyBullet</a:t>
            </a:r>
            <a:r>
              <a:rPr lang="en-GB" sz="800" dirty="0">
                <a:solidFill>
                  <a:schemeClr val="bg1"/>
                </a:solidFill>
              </a:rPr>
              <a:t> implementation and advancing my understanding of robotics simulations.</a:t>
            </a:r>
          </a:p>
        </p:txBody>
      </p:sp>
      <p:sp>
        <p:nvSpPr>
          <p:cNvPr id="10" name="Tekstvak 9">
            <a:extLst>
              <a:ext uri="{FF2B5EF4-FFF2-40B4-BE49-F238E27FC236}">
                <a16:creationId xmlns:a16="http://schemas.microsoft.com/office/drawing/2014/main" id="{FCF6A23D-CFE0-0609-1B0C-690F72519557}"/>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error: Microsoft Visual C++ 14.0 or greater is required. FIXED. (pip install web3 error)</a:t>
            </a:r>
            <a:endParaRPr lang="en-GB" sz="800" dirty="0">
              <a:solidFill>
                <a:schemeClr val="bg1"/>
              </a:solidFill>
            </a:endParaRPr>
          </a:p>
        </p:txBody>
      </p:sp>
      <p:pic>
        <p:nvPicPr>
          <p:cNvPr id="3" name="Afbeelding 2">
            <a:extLst>
              <a:ext uri="{FF2B5EF4-FFF2-40B4-BE49-F238E27FC236}">
                <a16:creationId xmlns:a16="http://schemas.microsoft.com/office/drawing/2014/main" id="{7AE8222F-E523-AEA1-85D2-7BC2B2BC49CC}"/>
              </a:ext>
            </a:extLst>
          </p:cNvPr>
          <p:cNvPicPr>
            <a:picLocks noChangeAspect="1"/>
          </p:cNvPicPr>
          <p:nvPr/>
        </p:nvPicPr>
        <p:blipFill>
          <a:blip r:embed="rId3"/>
          <a:stretch>
            <a:fillRect/>
          </a:stretch>
        </p:blipFill>
        <p:spPr>
          <a:xfrm>
            <a:off x="5708073" y="2470212"/>
            <a:ext cx="3149330" cy="2122504"/>
          </a:xfrm>
          <a:prstGeom prst="rect">
            <a:avLst/>
          </a:prstGeom>
        </p:spPr>
      </p:pic>
    </p:spTree>
    <p:extLst>
      <p:ext uri="{BB962C8B-B14F-4D97-AF65-F5344CB8AC3E}">
        <p14:creationId xmlns:p14="http://schemas.microsoft.com/office/powerpoint/2010/main" val="344275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0" lvl="0" indent="0" algn="l" rtl="0">
              <a:spcBef>
                <a:spcPts val="800"/>
              </a:spcBef>
              <a:spcAft>
                <a:spcPts val="800"/>
              </a:spcAft>
              <a:buNone/>
            </a:pPr>
            <a:r>
              <a:rPr lang="en" dirty="0"/>
              <a:t>- For task 10 to work properly you need to download c++ packages in vscode.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 dirty="0"/>
              <a:t>- Creating a working model for task 5.</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changed my model with U-net. It was not easy, but it perfomance not good yet with a F-1 score of </a:t>
            </a:r>
          </a:p>
          <a:p>
            <a:pPr marL="199390" lvl="0" indent="-171450" algn="l" rtl="0">
              <a:spcBef>
                <a:spcPts val="0"/>
              </a:spcBef>
              <a:spcAft>
                <a:spcPts val="0"/>
              </a:spcAft>
              <a:buSzPts val="1000"/>
              <a:buFontTx/>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p:txBody>
          <a:bodyPr/>
          <a:lstStyle/>
          <a:p>
            <a:pPr marL="182880" indent="-154940"/>
            <a:r>
              <a:rPr lang="en-US" sz="900" dirty="0"/>
              <a:t>How did the week go? </a:t>
            </a:r>
          </a:p>
          <a:p>
            <a:pPr marL="182880" indent="-154940"/>
            <a:endParaRPr lang="en-US" sz="900" dirty="0">
              <a:solidFill>
                <a:srgbClr val="4285F4"/>
              </a:solidFill>
            </a:endParaRPr>
          </a:p>
          <a:p>
            <a:pPr marL="27940" indent="0">
              <a:buNone/>
            </a:pPr>
            <a:r>
              <a:rPr lang="en-US" sz="900" dirty="0">
                <a:solidFill>
                  <a:schemeClr val="bg1"/>
                </a:solidFill>
              </a:rPr>
              <a:t>- The week went alright. The model performance on the server is doing okay. It was a though week with a lot of reworks.</a:t>
            </a:r>
          </a:p>
          <a:p>
            <a:pPr marL="182880" indent="-154940"/>
            <a:endParaRPr lang="en-US" sz="900" dirty="0">
              <a:solidFill>
                <a:srgbClr val="4285F4"/>
              </a:solidFill>
            </a:endParaRPr>
          </a:p>
          <a:p>
            <a:pPr marL="182880" indent="-154940"/>
            <a:r>
              <a:rPr lang="en-US" sz="900" dirty="0"/>
              <a:t>What went well? </a:t>
            </a:r>
          </a:p>
          <a:p>
            <a:pPr marL="182880" indent="-154940"/>
            <a:endParaRPr lang="en-US" sz="900" dirty="0">
              <a:solidFill>
                <a:srgbClr val="4285F4"/>
              </a:solidFill>
            </a:endParaRPr>
          </a:p>
          <a:p>
            <a:pPr marL="27940" indent="0">
              <a:buNone/>
            </a:pPr>
            <a:r>
              <a:rPr lang="en-US" sz="900" dirty="0">
                <a:solidFill>
                  <a:schemeClr val="bg1"/>
                </a:solidFill>
              </a:rPr>
              <a:t>-  I managed to finish my goal for the week.</a:t>
            </a:r>
          </a:p>
          <a:p>
            <a:pPr marL="182880" indent="-154940"/>
            <a:endParaRPr lang="en-US" sz="900" dirty="0">
              <a:solidFill>
                <a:srgbClr val="4285F4"/>
              </a:solidFill>
            </a:endParaRPr>
          </a:p>
          <a:p>
            <a:pPr marL="182880" indent="-154940"/>
            <a:r>
              <a:rPr lang="en-US" sz="900" dirty="0"/>
              <a:t>What didn’t go so well? </a:t>
            </a:r>
          </a:p>
          <a:p>
            <a:pPr marL="182880" indent="-154940"/>
            <a:endParaRPr lang="en-US" sz="900" dirty="0">
              <a:solidFill>
                <a:srgbClr val="4285F4"/>
              </a:solidFill>
            </a:endParaRPr>
          </a:p>
          <a:p>
            <a:pPr marL="27940" indent="0">
              <a:buNone/>
            </a:pPr>
            <a:r>
              <a:rPr lang="en-US" sz="900" dirty="0">
                <a:solidFill>
                  <a:schemeClr val="bg1"/>
                </a:solidFill>
              </a:rPr>
              <a:t>- I wanted to work on other tasks which I did, but they probably need a rework in the upcoming weeks.</a:t>
            </a:r>
          </a:p>
          <a:p>
            <a:pPr marL="182880" indent="-154940"/>
            <a:endParaRPr lang="en-US" sz="900" dirty="0">
              <a:solidFill>
                <a:srgbClr val="4285F4"/>
              </a:solidFill>
            </a:endParaRPr>
          </a:p>
          <a:p>
            <a:pPr marL="182880" indent="-154940"/>
            <a:r>
              <a:rPr lang="en-US" sz="900" dirty="0"/>
              <a:t>What did you learn?</a:t>
            </a:r>
          </a:p>
          <a:p>
            <a:pPr marL="182880" indent="-154940"/>
            <a:endParaRPr lang="en-US" sz="900" dirty="0">
              <a:solidFill>
                <a:srgbClr val="4285F4"/>
              </a:solidFill>
            </a:endParaRPr>
          </a:p>
          <a:p>
            <a:pPr marL="27940" indent="0">
              <a:buNone/>
            </a:pPr>
            <a:r>
              <a:rPr lang="en-US" sz="900" dirty="0">
                <a:solidFill>
                  <a:schemeClr val="bg1"/>
                </a:solidFill>
              </a:rPr>
              <a:t>- I learned about setting up a U-net model from scratch with the help of YouTube. </a:t>
            </a:r>
          </a:p>
          <a:p>
            <a:pPr marL="27940" indent="0">
              <a:buNone/>
            </a:pPr>
            <a:endParaRPr lang="en-US" sz="900" dirty="0">
              <a:solidFill>
                <a:srgbClr val="4285F4"/>
              </a:solidFill>
            </a:endParaRPr>
          </a:p>
          <a:p>
            <a:pPr marL="182880" indent="-154940"/>
            <a:r>
              <a:rPr lang="en-US" sz="900" dirty="0"/>
              <a:t>How did your efforts in applying iterative critical thinking this week contribute to improving your approach to the project? (ILO 2.6)</a:t>
            </a:r>
          </a:p>
          <a:p>
            <a:pPr marL="182880" indent="-154940"/>
            <a:endParaRPr lang="en-US" sz="900" dirty="0"/>
          </a:p>
          <a:p>
            <a:pPr marL="27940" indent="0">
              <a:buNone/>
            </a:pPr>
            <a:r>
              <a:rPr lang="en-US" sz="900" dirty="0"/>
              <a:t>- </a:t>
            </a:r>
            <a:r>
              <a:rPr lang="en-US" sz="900" dirty="0">
                <a:solidFill>
                  <a:srgbClr val="FFFF00"/>
                </a:solidFill>
              </a:rPr>
              <a:t>See next page</a:t>
            </a:r>
          </a:p>
          <a:p>
            <a:pPr marL="27940" indent="0">
              <a:buNone/>
            </a:pPr>
            <a:endParaRPr lang="en-US" sz="900" dirty="0">
              <a:solidFill>
                <a:srgbClr val="4285F4"/>
              </a:solidFill>
            </a:endParaRPr>
          </a:p>
          <a:p>
            <a:pPr marL="182880" indent="-154940"/>
            <a:r>
              <a:rPr lang="en-US" sz="900" dirty="0"/>
              <a:t>What could be added as an Action point looking forward to next week?</a:t>
            </a:r>
          </a:p>
          <a:p>
            <a:pPr marL="182880" indent="-154940"/>
            <a:r>
              <a:rPr lang="en-US" sz="900" dirty="0"/>
              <a:t>Find a course about decoders and encoders for the U-net model</a:t>
            </a:r>
          </a:p>
        </p:txBody>
      </p:sp>
    </p:spTree>
    <p:extLst>
      <p:ext uri="{BB962C8B-B14F-4D97-AF65-F5344CB8AC3E}">
        <p14:creationId xmlns:p14="http://schemas.microsoft.com/office/powerpoint/2010/main" val="268314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4E4-7230-983A-4AEE-116E7AD861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CC623EB-BB6B-B754-AD95-9D944D50258C}"/>
              </a:ext>
            </a:extLst>
          </p:cNvPr>
          <p:cNvSpPr>
            <a:spLocks noGrp="1"/>
          </p:cNvSpPr>
          <p:nvPr>
            <p:ph type="title"/>
          </p:nvPr>
        </p:nvSpPr>
        <p:spPr/>
        <p:txBody>
          <a:bodyPr/>
          <a:lstStyle/>
          <a:p>
            <a:r>
              <a:rPr lang="nl-NL" dirty="0"/>
              <a:t>Week 5</a:t>
            </a:r>
            <a:endParaRPr lang="en-GB" dirty="0"/>
          </a:p>
        </p:txBody>
      </p:sp>
      <p:sp>
        <p:nvSpPr>
          <p:cNvPr id="8" name="Titel 7">
            <a:extLst>
              <a:ext uri="{FF2B5EF4-FFF2-40B4-BE49-F238E27FC236}">
                <a16:creationId xmlns:a16="http://schemas.microsoft.com/office/drawing/2014/main" id="{DA3A4787-F4E5-36B3-0482-BBF9C8C6760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398EC0C4-0C2B-5B74-3DBA-1C5B945CD024}"/>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implementing a U-Net model in </a:t>
            </a:r>
            <a:r>
              <a:rPr lang="en-GB" sz="800" dirty="0" err="1">
                <a:solidFill>
                  <a:schemeClr val="bg1"/>
                </a:solidFill>
              </a:rPr>
              <a:t>PyTorch</a:t>
            </a:r>
            <a:r>
              <a:rPr lang="en-GB" sz="800" dirty="0">
                <a:solidFill>
                  <a:schemeClr val="bg1"/>
                </a:solidFill>
              </a:rPr>
              <a:t>, I successfully built my first U-Net model for image segmentation. The step-by-step guide helped me understand key components like </a:t>
            </a:r>
            <a:r>
              <a:rPr lang="en-GB" sz="800" dirty="0" err="1">
                <a:solidFill>
                  <a:schemeClr val="bg1"/>
                </a:solidFill>
              </a:rPr>
              <a:t>downsampling</a:t>
            </a:r>
            <a:r>
              <a:rPr lang="en-GB" sz="800" dirty="0">
                <a:solidFill>
                  <a:schemeClr val="bg1"/>
                </a:solidFill>
              </a:rPr>
              <a:t>, </a:t>
            </a:r>
            <a:r>
              <a:rPr lang="en-GB" sz="800" dirty="0" err="1">
                <a:solidFill>
                  <a:schemeClr val="bg1"/>
                </a:solidFill>
              </a:rPr>
              <a:t>upsampling</a:t>
            </a:r>
            <a:r>
              <a:rPr lang="en-GB" sz="800" dirty="0">
                <a:solidFill>
                  <a:schemeClr val="bg1"/>
                </a:solidFill>
              </a:rPr>
              <a:t>, data augmentation, and evaluating segmentation metrics such as the Dice coefficient. Applying these concepts, I was able to create a segmentation pipeline tailored to my project, improving my understanding of deep learning architectures and their practical application in computer vision tasks.</a:t>
            </a:r>
          </a:p>
        </p:txBody>
      </p:sp>
      <p:sp>
        <p:nvSpPr>
          <p:cNvPr id="10" name="Tekstvak 9">
            <a:extLst>
              <a:ext uri="{FF2B5EF4-FFF2-40B4-BE49-F238E27FC236}">
                <a16:creationId xmlns:a16="http://schemas.microsoft.com/office/drawing/2014/main" id="{6055E898-0D21-F123-E33C-E84747C9B899}"/>
              </a:ext>
            </a:extLst>
          </p:cNvPr>
          <p:cNvSpPr txBox="1"/>
          <p:nvPr/>
        </p:nvSpPr>
        <p:spPr>
          <a:xfrm>
            <a:off x="154882" y="4156364"/>
            <a:ext cx="5853545" cy="430887"/>
          </a:xfrm>
          <a:prstGeom prst="rect">
            <a:avLst/>
          </a:prstGeom>
          <a:noFill/>
        </p:spPr>
        <p:txBody>
          <a:bodyPr wrap="square" rtlCol="0">
            <a:spAutoFit/>
          </a:bodyPr>
          <a:lstStyle/>
          <a:p>
            <a:r>
              <a:rPr lang="nl-NL" sz="800" dirty="0">
                <a:solidFill>
                  <a:schemeClr val="bg1"/>
                </a:solidFill>
              </a:rPr>
              <a:t>Website: </a:t>
            </a:r>
            <a:r>
              <a:rPr lang="en-GB" sz="1100" dirty="0">
                <a:hlinkClick r:id="rId2"/>
              </a:rPr>
              <a:t>(1037) </a:t>
            </a:r>
            <a:r>
              <a:rPr lang="en-GB" sz="1100" dirty="0" err="1">
                <a:hlinkClick r:id="rId2"/>
              </a:rPr>
              <a:t>PyTorch</a:t>
            </a:r>
            <a:r>
              <a:rPr lang="en-GB" sz="1100" dirty="0">
                <a:hlinkClick r:id="rId2"/>
              </a:rPr>
              <a:t> Image Segmentation Tutorial with U-NET: everything from scratch baby - YouTube</a:t>
            </a:r>
            <a:endParaRPr lang="en-GB" sz="800" dirty="0">
              <a:solidFill>
                <a:schemeClr val="bg1"/>
              </a:solidFill>
            </a:endParaRPr>
          </a:p>
        </p:txBody>
      </p:sp>
      <p:pic>
        <p:nvPicPr>
          <p:cNvPr id="5" name="Afbeelding 4">
            <a:extLst>
              <a:ext uri="{FF2B5EF4-FFF2-40B4-BE49-F238E27FC236}">
                <a16:creationId xmlns:a16="http://schemas.microsoft.com/office/drawing/2014/main" id="{FC02FC32-25A9-BBB5-3971-1ABA1636BEDF}"/>
              </a:ext>
            </a:extLst>
          </p:cNvPr>
          <p:cNvPicPr>
            <a:picLocks noChangeAspect="1"/>
          </p:cNvPicPr>
          <p:nvPr/>
        </p:nvPicPr>
        <p:blipFill>
          <a:blip r:embed="rId3"/>
          <a:stretch>
            <a:fillRect/>
          </a:stretch>
        </p:blipFill>
        <p:spPr>
          <a:xfrm>
            <a:off x="6008427" y="2392499"/>
            <a:ext cx="2871156" cy="2010086"/>
          </a:xfrm>
          <a:prstGeom prst="rect">
            <a:avLst/>
          </a:prstGeom>
        </p:spPr>
      </p:pic>
    </p:spTree>
    <p:extLst>
      <p:ext uri="{BB962C8B-B14F-4D97-AF65-F5344CB8AC3E}">
        <p14:creationId xmlns:p14="http://schemas.microsoft.com/office/powerpoint/2010/main" val="321408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27940" indent="0">
              <a:buNone/>
            </a:pPr>
            <a:endParaRPr lang="nl-NL" b="1" dirty="0"/>
          </a:p>
          <a:p>
            <a:pPr marL="27940" indent="0">
              <a:buNone/>
            </a:pPr>
            <a:r>
              <a:rPr lang="nl-NL" b="1" dirty="0"/>
              <a:t>- Make </a:t>
            </a:r>
            <a:r>
              <a:rPr lang="nl-NL" b="1" dirty="0" err="1"/>
              <a:t>sure</a:t>
            </a:r>
            <a:r>
              <a:rPr lang="nl-NL" b="1" dirty="0"/>
              <a:t> </a:t>
            </a:r>
            <a:r>
              <a:rPr lang="nl-NL" b="1" dirty="0" err="1"/>
              <a:t>to</a:t>
            </a:r>
            <a:r>
              <a:rPr lang="nl-NL" b="1" dirty="0"/>
              <a:t> </a:t>
            </a:r>
            <a:r>
              <a:rPr lang="nl-NL" b="1" dirty="0" err="1"/>
              <a:t>use</a:t>
            </a:r>
            <a:r>
              <a:rPr lang="nl-NL" b="1" dirty="0"/>
              <a:t> a </a:t>
            </a:r>
            <a:r>
              <a:rPr lang="nl-NL" b="1" dirty="0" err="1"/>
              <a:t>larger</a:t>
            </a:r>
            <a:r>
              <a:rPr lang="nl-NL" b="1" dirty="0"/>
              <a:t> </a:t>
            </a:r>
            <a:r>
              <a:rPr lang="nl-NL" b="1" dirty="0" err="1"/>
              <a:t>data-set</a:t>
            </a:r>
            <a:r>
              <a:rPr lang="nl-NL" b="1" dirty="0"/>
              <a:t> </a:t>
            </a:r>
            <a:r>
              <a:rPr lang="nl-NL" b="1" dirty="0" err="1"/>
              <a:t>while</a:t>
            </a:r>
            <a:r>
              <a:rPr lang="nl-NL" b="1" dirty="0"/>
              <a:t> </a:t>
            </a:r>
            <a:r>
              <a:rPr lang="nl-NL" b="1" dirty="0" err="1"/>
              <a:t>using</a:t>
            </a:r>
            <a:r>
              <a:rPr lang="nl-NL" b="1" dirty="0"/>
              <a:t> </a:t>
            </a:r>
            <a:r>
              <a:rPr lang="nl-NL" b="1" dirty="0" err="1"/>
              <a:t>your</a:t>
            </a:r>
            <a:r>
              <a:rPr lang="nl-NL" b="1" dirty="0"/>
              <a:t> U-net model. </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Making sure that task 5 works with the root prediction.</a:t>
            </a:r>
          </a:p>
          <a:p>
            <a:pPr marL="199390" lvl="0" indent="-171450" algn="l" rtl="0">
              <a:spcBef>
                <a:spcPts val="0"/>
              </a:spcBef>
              <a:spcAft>
                <a:spcPts val="0"/>
              </a:spcAft>
              <a:buSzPts val="1000"/>
              <a:buFontTx/>
              <a:buChar char="-"/>
            </a:pPr>
            <a:r>
              <a:rPr lang="en" dirty="0"/>
              <a:t>Make a planning for next week to finish task 11 til 15.</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have managed to continue work on self-study material such as skeleton analysis.</a:t>
            </a:r>
          </a:p>
          <a:p>
            <a:pPr marL="199390" lvl="0" indent="-171450" algn="l" rtl="0">
              <a:spcBef>
                <a:spcPts val="0"/>
              </a:spcBef>
              <a:spcAft>
                <a:spcPts val="0"/>
              </a:spcAft>
              <a:buSzPts val="1000"/>
              <a:buFontTx/>
              <a:buChar char="-"/>
            </a:pPr>
            <a:r>
              <a:rPr lang="en" dirty="0"/>
              <a:t>I made a planning to work on the </a:t>
            </a:r>
            <a:r>
              <a:rPr lang="en-GB" dirty="0"/>
              <a:t>unfinished tasks.</a:t>
            </a:r>
          </a:p>
          <a:p>
            <a:pPr marL="199390" lvl="0" indent="-171450" algn="l" rtl="0">
              <a:spcBef>
                <a:spcPts val="0"/>
              </a:spcBef>
              <a:spcAft>
                <a:spcPts val="0"/>
              </a:spcAft>
              <a:buSzPts val="1000"/>
              <a:buFontTx/>
              <a:buChar char="-"/>
            </a:pPr>
            <a:r>
              <a:rPr lang="en-GB" dirty="0"/>
              <a:t>Study and finish the Udemy Course about decoding and encoding for the U-net model.</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sz="800" dirty="0"/>
              <a:t>How did the week go?</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GB" sz="800" dirty="0"/>
              <a:t>Unfortunately, the servers were down, that is why I moved task 6 and 7 to week 7 on Monday. And I was sick for the first 2 days of the week. </a:t>
            </a:r>
            <a:endParaRPr lang="en" sz="800" dirty="0"/>
          </a:p>
          <a:p>
            <a:pPr marL="27940" lvl="0" indent="0" algn="l" rtl="0">
              <a:spcBef>
                <a:spcPts val="0"/>
              </a:spcBef>
              <a:spcAft>
                <a:spcPts val="0"/>
              </a:spcAft>
              <a:buSzPts val="1000"/>
              <a:buNone/>
            </a:pPr>
            <a:r>
              <a:rPr lang="en" sz="800" dirty="0"/>
              <a:t> </a:t>
            </a:r>
            <a:endParaRPr sz="800" dirty="0"/>
          </a:p>
          <a:p>
            <a:pPr marL="182880" lvl="0" indent="-154940" algn="l" rtl="0">
              <a:spcBef>
                <a:spcPts val="0"/>
              </a:spcBef>
              <a:spcAft>
                <a:spcPts val="0"/>
              </a:spcAft>
              <a:buSzPts val="1000"/>
              <a:buChar char="●"/>
            </a:pPr>
            <a:r>
              <a:rPr lang="en" sz="800" dirty="0"/>
              <a:t>What went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I improved the code of task 5 and made overall good practice with my progression. And finished the course on Udemy.</a:t>
            </a:r>
          </a:p>
          <a:p>
            <a:pPr marL="182880" lvl="0" indent="-154940" algn="l" rtl="0">
              <a:spcBef>
                <a:spcPts val="0"/>
              </a:spcBef>
              <a:spcAft>
                <a:spcPts val="0"/>
              </a:spcAft>
              <a:buSzPts val="1000"/>
              <a:buChar char="●"/>
            </a:pPr>
            <a:endParaRPr sz="800" dirty="0"/>
          </a:p>
          <a:p>
            <a:pPr marL="182880" lvl="0" indent="-154940" algn="l" rtl="0">
              <a:spcBef>
                <a:spcPts val="0"/>
              </a:spcBef>
              <a:spcAft>
                <a:spcPts val="0"/>
              </a:spcAft>
              <a:buSzPts val="1000"/>
              <a:buChar char="●"/>
            </a:pPr>
            <a:r>
              <a:rPr lang="en" sz="800" dirty="0"/>
              <a:t>What didn’t go so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The servers were down, so </a:t>
            </a:r>
            <a:r>
              <a:rPr lang="en-GB" sz="800" dirty="0"/>
              <a:t>I</a:t>
            </a:r>
            <a:r>
              <a:rPr lang="en" sz="800" dirty="0"/>
              <a:t> could not test a few models </a:t>
            </a:r>
            <a:r>
              <a:rPr lang="en-GB" sz="800" dirty="0"/>
              <a:t>I</a:t>
            </a:r>
            <a:r>
              <a:rPr lang="en" sz="800" dirty="0"/>
              <a:t> had created.</a:t>
            </a:r>
          </a:p>
          <a:p>
            <a:pPr marL="182880" lvl="0" indent="-154940" algn="l" rtl="0">
              <a:spcBef>
                <a:spcPts val="0"/>
              </a:spcBef>
              <a:spcAft>
                <a:spcPts val="0"/>
              </a:spcAft>
              <a:buSzPts val="1000"/>
              <a:buChar char="●"/>
            </a:pPr>
            <a:endParaRPr sz="800" dirty="0"/>
          </a:p>
          <a:p>
            <a:pPr marL="182880" indent="-154940"/>
            <a:r>
              <a:rPr lang="en" sz="800" dirty="0"/>
              <a:t>What did you learn?</a:t>
            </a:r>
          </a:p>
          <a:p>
            <a:pPr marL="182880" indent="-154940"/>
            <a:endParaRPr lang="en" sz="800" dirty="0"/>
          </a:p>
          <a:p>
            <a:pPr marL="27940" indent="0">
              <a:buNone/>
            </a:pPr>
            <a:r>
              <a:rPr lang="en" sz="800" dirty="0"/>
              <a:t>Next to the tasks I learned more about robotics by learning more about PyBullet and including reinforcement learning.</a:t>
            </a:r>
          </a:p>
          <a:p>
            <a:pPr marL="182880" indent="-154940"/>
            <a:endParaRPr lang="en" sz="800" dirty="0"/>
          </a:p>
          <a:p>
            <a:pPr marL="182880" indent="-154940"/>
            <a:r>
              <a:rPr lang="en" sz="800" dirty="0"/>
              <a:t>How did your efforts in applying iterative critical thinking this week contribute to improving your approach to the project? (ILO 2.6)</a:t>
            </a:r>
          </a:p>
          <a:p>
            <a:pPr marL="182880" indent="-154940"/>
            <a:endParaRPr lang="en" sz="800" dirty="0"/>
          </a:p>
          <a:p>
            <a:pPr marL="27940" indent="0">
              <a:buNone/>
            </a:pPr>
            <a:r>
              <a:rPr lang="en" sz="800" dirty="0"/>
              <a:t>- </a:t>
            </a:r>
            <a:r>
              <a:rPr lang="en" sz="800" dirty="0">
                <a:solidFill>
                  <a:srgbClr val="FFFF00"/>
                </a:solidFill>
              </a:rPr>
              <a:t>See next page</a:t>
            </a:r>
          </a:p>
          <a:p>
            <a:pPr marL="182880" indent="-154940"/>
            <a:endParaRPr lang="en" sz="800" dirty="0"/>
          </a:p>
          <a:p>
            <a:pPr marL="182880" lvl="0" indent="-154940" algn="l" rtl="0">
              <a:spcBef>
                <a:spcPts val="0"/>
              </a:spcBef>
              <a:spcAft>
                <a:spcPts val="0"/>
              </a:spcAft>
              <a:buSzPts val="1000"/>
              <a:buChar char="●"/>
            </a:pPr>
            <a:r>
              <a:rPr lang="en" sz="800" dirty="0"/>
              <a:t>What could be added as an Action point looking forward to next week?</a:t>
            </a:r>
          </a:p>
          <a:p>
            <a:pPr marL="182880" indent="-154940"/>
            <a:endParaRPr lang="en" sz="800" dirty="0"/>
          </a:p>
          <a:p>
            <a:pPr marL="27940" indent="0">
              <a:buNone/>
            </a:pPr>
            <a:r>
              <a:rPr lang="en" sz="800" dirty="0"/>
              <a:t>- At all costs, finish the kaggle competition next week before the deadline with a decent score. </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E4F0-7D53-221C-3590-99010B004E1D}"/>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5B13C16-72A0-0ED8-8EA4-3FFB690DCDB4}"/>
              </a:ext>
            </a:extLst>
          </p:cNvPr>
          <p:cNvSpPr>
            <a:spLocks noGrp="1"/>
          </p:cNvSpPr>
          <p:nvPr>
            <p:ph type="title"/>
          </p:nvPr>
        </p:nvSpPr>
        <p:spPr/>
        <p:txBody>
          <a:bodyPr/>
          <a:lstStyle/>
          <a:p>
            <a:r>
              <a:rPr lang="nl-NL" dirty="0"/>
              <a:t>Week 6</a:t>
            </a:r>
            <a:endParaRPr lang="en-GB" dirty="0"/>
          </a:p>
        </p:txBody>
      </p:sp>
      <p:sp>
        <p:nvSpPr>
          <p:cNvPr id="8" name="Titel 7">
            <a:extLst>
              <a:ext uri="{FF2B5EF4-FFF2-40B4-BE49-F238E27FC236}">
                <a16:creationId xmlns:a16="http://schemas.microsoft.com/office/drawing/2014/main" id="{E50DB9C8-8DFB-86E6-5CEC-067FAAFC483C}"/>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B0189E6-716B-B279-06BE-19EF168EE782}"/>
              </a:ext>
            </a:extLst>
          </p:cNvPr>
          <p:cNvSpPr txBox="1"/>
          <p:nvPr/>
        </p:nvSpPr>
        <p:spPr>
          <a:xfrm>
            <a:off x="394855" y="1302327"/>
            <a:ext cx="5853545" cy="1200329"/>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course helped me design and understand the U-Net model for image segmentation, which I successfully applied to plant science projects. By learning how to implement U-Net, optimize hyperparameters, and evaluate metrics like IOU, precision, and F-score, I was able to build a model specifically tailored for segmenting plant roots. The focus on encoder and decoder architectures, data augmentation, and practical examples provided me with the tools to handle complex segmentation tasks in plant science. Additionally, understanding techniques like transfer learning and pretrained models improved the accuracy and reliability of my results. This course greatly enhanced my ability to apply deep learning to </a:t>
            </a:r>
            <a:r>
              <a:rPr lang="en-GB" sz="800" dirty="0" err="1">
                <a:solidFill>
                  <a:schemeClr val="bg1"/>
                </a:solidFill>
              </a:rPr>
              <a:t>analyze</a:t>
            </a:r>
            <a:r>
              <a:rPr lang="en-GB" sz="800" dirty="0">
                <a:solidFill>
                  <a:schemeClr val="bg1"/>
                </a:solidFill>
              </a:rPr>
              <a:t> plant structures effectively, supporting my research and data analysis in plant science.</a:t>
            </a:r>
          </a:p>
        </p:txBody>
      </p:sp>
      <p:sp>
        <p:nvSpPr>
          <p:cNvPr id="10" name="Tekstvak 9">
            <a:extLst>
              <a:ext uri="{FF2B5EF4-FFF2-40B4-BE49-F238E27FC236}">
                <a16:creationId xmlns:a16="http://schemas.microsoft.com/office/drawing/2014/main" id="{25FBA4AE-BAF1-F264-E1E1-C4710A9266AD}"/>
              </a:ext>
            </a:extLst>
          </p:cNvPr>
          <p:cNvSpPr txBox="1"/>
          <p:nvPr/>
        </p:nvSpPr>
        <p:spPr>
          <a:xfrm>
            <a:off x="154882" y="4156364"/>
            <a:ext cx="5853545" cy="523220"/>
          </a:xfrm>
          <a:prstGeom prst="rect">
            <a:avLst/>
          </a:prstGeom>
          <a:noFill/>
        </p:spPr>
        <p:txBody>
          <a:bodyPr wrap="square" rtlCol="0">
            <a:spAutoFit/>
          </a:bodyPr>
          <a:lstStyle/>
          <a:p>
            <a:r>
              <a:rPr lang="nl-NL" sz="800" dirty="0">
                <a:solidFill>
                  <a:schemeClr val="bg1"/>
                </a:solidFill>
              </a:rPr>
              <a:t>Website: </a:t>
            </a:r>
            <a:r>
              <a:rPr lang="en-GB" sz="1400" dirty="0">
                <a:hlinkClick r:id="rId2"/>
              </a:rPr>
              <a:t>Deep Learning for Image Segmentation with Python &amp; </a:t>
            </a:r>
            <a:r>
              <a:rPr lang="en-GB" sz="1400" dirty="0" err="1">
                <a:hlinkClick r:id="rId2"/>
              </a:rPr>
              <a:t>Pytorch</a:t>
            </a:r>
            <a:r>
              <a:rPr lang="en-GB" sz="1400" dirty="0">
                <a:hlinkClick r:id="rId2"/>
              </a:rPr>
              <a:t> | Udemy</a:t>
            </a:r>
            <a:endParaRPr lang="en-GB" sz="800" dirty="0">
              <a:solidFill>
                <a:schemeClr val="bg1"/>
              </a:solidFill>
            </a:endParaRPr>
          </a:p>
        </p:txBody>
      </p:sp>
      <p:pic>
        <p:nvPicPr>
          <p:cNvPr id="2" name="Afbeelding 1">
            <a:extLst>
              <a:ext uri="{FF2B5EF4-FFF2-40B4-BE49-F238E27FC236}">
                <a16:creationId xmlns:a16="http://schemas.microsoft.com/office/drawing/2014/main" id="{F2B012CF-0DDC-2C52-F1E4-7E21343C5FF0}"/>
              </a:ext>
            </a:extLst>
          </p:cNvPr>
          <p:cNvPicPr>
            <a:picLocks noChangeAspect="1"/>
          </p:cNvPicPr>
          <p:nvPr/>
        </p:nvPicPr>
        <p:blipFill>
          <a:blip r:embed="rId3"/>
          <a:stretch>
            <a:fillRect/>
          </a:stretch>
        </p:blipFill>
        <p:spPr>
          <a:xfrm>
            <a:off x="6153912" y="1779380"/>
            <a:ext cx="2703616" cy="2912432"/>
          </a:xfrm>
          <a:prstGeom prst="rect">
            <a:avLst/>
          </a:prstGeom>
        </p:spPr>
      </p:pic>
    </p:spTree>
    <p:extLst>
      <p:ext uri="{BB962C8B-B14F-4D97-AF65-F5344CB8AC3E}">
        <p14:creationId xmlns:p14="http://schemas.microsoft.com/office/powerpoint/2010/main" val="220085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 dirty="0"/>
              <a:t>Tip, use a debugging strategy to your kaggle notebook.</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Finish the kaggle competition and score below 15.</a:t>
            </a:r>
          </a:p>
          <a:p>
            <a:pPr marL="199390" lvl="0" indent="-171450" algn="l" rtl="0">
              <a:spcBef>
                <a:spcPts val="0"/>
              </a:spcBef>
              <a:spcAft>
                <a:spcPts val="0"/>
              </a:spcAft>
              <a:buSzPts val="1000"/>
              <a:buFontTx/>
              <a:buChar char="-"/>
            </a:pPr>
            <a:r>
              <a:rPr lang="en" dirty="0"/>
              <a:t>U-net model with a F-1 score greater than 0.8.</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Both of the goals set for this week have been completed.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solidFill>
                <a:schemeClr val="bg1"/>
              </a:solidFill>
            </a:endParaRPr>
          </a:p>
          <a:p>
            <a:pPr marL="182880" indent="-154940"/>
            <a:r>
              <a:rPr lang="en-US" sz="700" dirty="0">
                <a:solidFill>
                  <a:schemeClr val="bg1"/>
                </a:solidFill>
              </a:rPr>
              <a:t>This week was one of the longest week working on school. A high-pressure week with an important deadline,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I managed to meet the goals that were set for this week and worked hard to het there. </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Time management was horrible this week. I worked around 40 hours on school. I worked an additional 40 hours at my two part-time jobs. No free time!</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learned more about the world of U-net and segmentation. Better technique in decoding, encoding and overall structure. </a:t>
            </a:r>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solidFill>
                <a:srgbClr val="4285F4"/>
              </a:solidFill>
            </a:endParaRPr>
          </a:p>
          <a:p>
            <a:pPr marL="27940" indent="0">
              <a:buNone/>
            </a:pPr>
            <a:r>
              <a:rPr lang="en-US" sz="700" dirty="0">
                <a:solidFill>
                  <a:schemeClr val="bg1"/>
                </a:solidFill>
              </a:rPr>
              <a:t>-</a:t>
            </a:r>
            <a:r>
              <a:rPr lang="en-US" sz="700" dirty="0">
                <a:solidFill>
                  <a:srgbClr val="4285F4"/>
                </a:solidFill>
              </a:rPr>
              <a:t> </a:t>
            </a:r>
            <a:r>
              <a:rPr lang="en-US" sz="700" dirty="0">
                <a:solidFill>
                  <a:srgbClr val="FFFF00"/>
                </a:solidFill>
              </a:rPr>
              <a:t>See next page</a:t>
            </a:r>
          </a:p>
          <a:p>
            <a:pPr marL="182880" indent="-154940"/>
            <a:endParaRPr lang="en-US" sz="700" dirty="0">
              <a:solidFill>
                <a:srgbClr val="4285F4"/>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Make a planning to manage my time. </a:t>
            </a:r>
          </a:p>
        </p:txBody>
      </p:sp>
      <p:pic>
        <p:nvPicPr>
          <p:cNvPr id="4" name="Afbeelding 3">
            <a:extLst>
              <a:ext uri="{FF2B5EF4-FFF2-40B4-BE49-F238E27FC236}">
                <a16:creationId xmlns:a16="http://schemas.microsoft.com/office/drawing/2014/main" id="{6AD5504B-1753-49D5-AE8C-19E2CFB67D5A}"/>
              </a:ext>
            </a:extLst>
          </p:cNvPr>
          <p:cNvPicPr>
            <a:picLocks noChangeAspect="1"/>
          </p:cNvPicPr>
          <p:nvPr/>
        </p:nvPicPr>
        <p:blipFill>
          <a:blip r:embed="rId3"/>
          <a:stretch>
            <a:fillRect/>
          </a:stretch>
        </p:blipFill>
        <p:spPr>
          <a:xfrm>
            <a:off x="288000" y="3209054"/>
            <a:ext cx="3569958" cy="541851"/>
          </a:xfrm>
          <a:prstGeom prst="rect">
            <a:avLst/>
          </a:prstGeom>
        </p:spPr>
      </p:pic>
      <p:pic>
        <p:nvPicPr>
          <p:cNvPr id="5" name="Afbeelding 4">
            <a:extLst>
              <a:ext uri="{FF2B5EF4-FFF2-40B4-BE49-F238E27FC236}">
                <a16:creationId xmlns:a16="http://schemas.microsoft.com/office/drawing/2014/main" id="{52F67A1E-3472-4A8B-E6C5-5BB74C84454E}"/>
              </a:ext>
            </a:extLst>
          </p:cNvPr>
          <p:cNvPicPr>
            <a:picLocks noChangeAspect="1"/>
          </p:cNvPicPr>
          <p:nvPr/>
        </p:nvPicPr>
        <p:blipFill>
          <a:blip r:embed="rId4"/>
          <a:stretch>
            <a:fillRect/>
          </a:stretch>
        </p:blipFill>
        <p:spPr>
          <a:xfrm>
            <a:off x="1253837" y="3765735"/>
            <a:ext cx="2277233" cy="123762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6F-54BF-FDCA-BC34-52158CA6859B}"/>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A4E599F-1BD1-135A-CFC6-27106DE09428}"/>
              </a:ext>
            </a:extLst>
          </p:cNvPr>
          <p:cNvSpPr>
            <a:spLocks noGrp="1"/>
          </p:cNvSpPr>
          <p:nvPr>
            <p:ph type="title"/>
          </p:nvPr>
        </p:nvSpPr>
        <p:spPr/>
        <p:txBody>
          <a:bodyPr/>
          <a:lstStyle/>
          <a:p>
            <a:r>
              <a:rPr lang="nl-NL" dirty="0"/>
              <a:t>Week 7</a:t>
            </a:r>
            <a:endParaRPr lang="en-GB" dirty="0"/>
          </a:p>
        </p:txBody>
      </p:sp>
      <p:sp>
        <p:nvSpPr>
          <p:cNvPr id="8" name="Titel 7">
            <a:extLst>
              <a:ext uri="{FF2B5EF4-FFF2-40B4-BE49-F238E27FC236}">
                <a16:creationId xmlns:a16="http://schemas.microsoft.com/office/drawing/2014/main" id="{C5D638FC-0E7B-7FDA-7B97-C3FDA308841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94C7C7CB-E4C7-AE02-725B-73BC081106FE}"/>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code helped me improve my U-Net model by allowing me to evaluate and overwrite the old model if better F1 scores or accuracy were achieved. By compiling the model with metrics such as F1 score and accuracy, I could monitor its performance and ensure improvements during training. The use of callbacks in the training process enabled automated adjustments to optimize the model further. This iterative approach significantly improved my segmentation results, particularly for plant science applications.</a:t>
            </a:r>
          </a:p>
        </p:txBody>
      </p:sp>
      <p:sp>
        <p:nvSpPr>
          <p:cNvPr id="10" name="Tekstvak 9">
            <a:extLst>
              <a:ext uri="{FF2B5EF4-FFF2-40B4-BE49-F238E27FC236}">
                <a16:creationId xmlns:a16="http://schemas.microsoft.com/office/drawing/2014/main" id="{6516630A-70C1-07CB-C30A-B9CD3D4DAC0F}"/>
              </a:ext>
            </a:extLst>
          </p:cNvPr>
          <p:cNvSpPr txBox="1"/>
          <p:nvPr/>
        </p:nvSpPr>
        <p:spPr>
          <a:xfrm>
            <a:off x="154882" y="4156364"/>
            <a:ext cx="5853545" cy="307777"/>
          </a:xfrm>
          <a:prstGeom prst="rect">
            <a:avLst/>
          </a:prstGeom>
          <a:noFill/>
        </p:spPr>
        <p:txBody>
          <a:bodyPr wrap="square" rtlCol="0">
            <a:spAutoFit/>
          </a:bodyPr>
          <a:lstStyle/>
          <a:p>
            <a:r>
              <a:rPr lang="nl-NL" sz="800" dirty="0">
                <a:solidFill>
                  <a:schemeClr val="bg1"/>
                </a:solidFill>
              </a:rPr>
              <a:t>Website: </a:t>
            </a:r>
            <a:r>
              <a:rPr lang="en-GB" dirty="0">
                <a:solidFill>
                  <a:schemeClr val="bg1"/>
                </a:solidFill>
              </a:rPr>
              <a:t>-</a:t>
            </a:r>
            <a:endParaRPr lang="en-GB" sz="800" dirty="0">
              <a:solidFill>
                <a:schemeClr val="bg1"/>
              </a:solidFill>
            </a:endParaRPr>
          </a:p>
        </p:txBody>
      </p:sp>
      <p:pic>
        <p:nvPicPr>
          <p:cNvPr id="7170" name="Picture 2" descr="Geüploade afbeelding">
            <a:extLst>
              <a:ext uri="{FF2B5EF4-FFF2-40B4-BE49-F238E27FC236}">
                <a16:creationId xmlns:a16="http://schemas.microsoft.com/office/drawing/2014/main" id="{BECD297D-D7EA-D495-4BDA-78B9579AA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76" y="2640845"/>
            <a:ext cx="2997397" cy="184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8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0" lvl="0" indent="0" algn="l" rtl="0">
              <a:spcBef>
                <a:spcPts val="800"/>
              </a:spcBef>
              <a:spcAft>
                <a:spcPts val="800"/>
              </a:spcAft>
              <a:buNone/>
            </a:pPr>
            <a:r>
              <a:rPr lang="en" dirty="0"/>
              <a:t>Be cautios with the image slicer to find the correct roots and not the noise in the image.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Evidence and deliver before the deadline. </a:t>
            </a:r>
          </a:p>
          <a:p>
            <a:pPr marL="182880" lvl="0" indent="-154940" algn="l" rtl="0">
              <a:spcBef>
                <a:spcPts val="0"/>
              </a:spcBef>
              <a:spcAft>
                <a:spcPts val="0"/>
              </a:spcAft>
              <a:buSzPts val="1000"/>
              <a:buChar char="●"/>
            </a:pPr>
            <a:r>
              <a:rPr lang="en" dirty="0"/>
              <a:t>Make sure that </a:t>
            </a:r>
            <a:r>
              <a:rPr lang="en-GB" dirty="0"/>
              <a:t>I am on time at school to attend for my presentation.</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The deadline is in this time being still ongoing.</a:t>
            </a:r>
          </a:p>
          <a:p>
            <a:pPr marL="182880" lvl="0" indent="-154940" algn="l" rtl="0">
              <a:spcBef>
                <a:spcPts val="0"/>
              </a:spcBef>
              <a:spcAft>
                <a:spcPts val="0"/>
              </a:spcAft>
              <a:buSzPts val="1000"/>
              <a:buChar char="●"/>
            </a:pPr>
            <a:r>
              <a:rPr lang="en" dirty="0"/>
              <a:t>I attended and did my presentation.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sz="700" dirty="0">
                <a:solidFill>
                  <a:schemeClr val="bg1"/>
                </a:solidFill>
              </a:rPr>
              <a:t>How did the week go? </a:t>
            </a:r>
          </a:p>
          <a:p>
            <a:pPr marL="182880" indent="-154940"/>
            <a:endParaRPr lang="en-US" sz="700" dirty="0">
              <a:solidFill>
                <a:schemeClr val="bg1"/>
              </a:solidFill>
            </a:endParaRPr>
          </a:p>
          <a:p>
            <a:pPr marL="182880" indent="-154940"/>
            <a:r>
              <a:rPr lang="en-US" sz="700" dirty="0">
                <a:solidFill>
                  <a:schemeClr val="bg1"/>
                </a:solidFill>
              </a:rPr>
              <a:t>The week was compared with last week pretty good. I had more sleep this week and managed a better balance with school, work, sports and free time.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The presentation went alright. I managed to present a good 8,5 minutes.</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No points to add. </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feel more confident presenting in my second language. </a:t>
            </a: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182880" indent="-154940"/>
            <a:r>
              <a:rPr lang="en-US" sz="700" dirty="0">
                <a:solidFill>
                  <a:schemeClr val="bg1"/>
                </a:solidFill>
              </a:rPr>
              <a:t>- </a:t>
            </a:r>
            <a:r>
              <a:rPr lang="en-US" sz="700" dirty="0">
                <a:solidFill>
                  <a:srgbClr val="FFFF00"/>
                </a:solidFill>
              </a:rPr>
              <a:t>See next page</a:t>
            </a: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r>
              <a:rPr lang="en-US" sz="700" dirty="0">
                <a:solidFill>
                  <a:schemeClr val="bg1"/>
                </a:solidFill>
              </a:rPr>
              <a:t>- Nothing to add </a:t>
            </a:r>
          </a:p>
        </p:txBody>
      </p:sp>
      <p:pic>
        <p:nvPicPr>
          <p:cNvPr id="6" name="Afbeelding 5">
            <a:extLst>
              <a:ext uri="{FF2B5EF4-FFF2-40B4-BE49-F238E27FC236}">
                <a16:creationId xmlns:a16="http://schemas.microsoft.com/office/drawing/2014/main" id="{02D97A93-99DA-4566-50D0-420FE8284EAF}"/>
              </a:ext>
            </a:extLst>
          </p:cNvPr>
          <p:cNvPicPr>
            <a:picLocks noChangeAspect="1"/>
          </p:cNvPicPr>
          <p:nvPr/>
        </p:nvPicPr>
        <p:blipFill>
          <a:blip r:embed="rId3"/>
          <a:stretch>
            <a:fillRect/>
          </a:stretch>
        </p:blipFill>
        <p:spPr>
          <a:xfrm>
            <a:off x="576000" y="3331201"/>
            <a:ext cx="3779941" cy="1633896"/>
          </a:xfrm>
          <a:prstGeom prst="rect">
            <a:avLst/>
          </a:prstGeom>
        </p:spPr>
      </p:pic>
    </p:spTree>
    <p:extLst>
      <p:ext uri="{BB962C8B-B14F-4D97-AF65-F5344CB8AC3E}">
        <p14:creationId xmlns:p14="http://schemas.microsoft.com/office/powerpoint/2010/main" val="4268202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E97-0298-E1E9-BB04-B0B035FE5F2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D9DAE81-3360-5C34-6F2A-AF539A6F2782}"/>
              </a:ext>
            </a:extLst>
          </p:cNvPr>
          <p:cNvSpPr>
            <a:spLocks noGrp="1"/>
          </p:cNvSpPr>
          <p:nvPr>
            <p:ph type="title"/>
          </p:nvPr>
        </p:nvSpPr>
        <p:spPr/>
        <p:txBody>
          <a:bodyPr/>
          <a:lstStyle/>
          <a:p>
            <a:r>
              <a:rPr lang="nl-NL" dirty="0"/>
              <a:t>Week 8</a:t>
            </a:r>
            <a:endParaRPr lang="en-GB" dirty="0"/>
          </a:p>
        </p:txBody>
      </p:sp>
      <p:sp>
        <p:nvSpPr>
          <p:cNvPr id="8" name="Titel 7">
            <a:extLst>
              <a:ext uri="{FF2B5EF4-FFF2-40B4-BE49-F238E27FC236}">
                <a16:creationId xmlns:a16="http://schemas.microsoft.com/office/drawing/2014/main" id="{9E9439C1-D762-C750-1638-8BA3C19DECE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02C01B2D-14DE-BC5A-8212-35E658744281}"/>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I watched a YouTube video on presentation tips to improve my delivery and use as a reminder during my presentation. The tips on structuring content, using visuals, and building confidence through practice helped me create a more engaging and impactful presentation. By tailoring my content and rehearsing extensively, I felt better prepared and more confident in delivering key points effectively to my audience.</a:t>
            </a:r>
          </a:p>
        </p:txBody>
      </p:sp>
      <p:sp>
        <p:nvSpPr>
          <p:cNvPr id="10" name="Tekstvak 9">
            <a:extLst>
              <a:ext uri="{FF2B5EF4-FFF2-40B4-BE49-F238E27FC236}">
                <a16:creationId xmlns:a16="http://schemas.microsoft.com/office/drawing/2014/main" id="{3FA7D1FF-1D9F-39E5-0808-9DFB77514D3A}"/>
              </a:ext>
            </a:extLst>
          </p:cNvPr>
          <p:cNvSpPr txBox="1"/>
          <p:nvPr/>
        </p:nvSpPr>
        <p:spPr>
          <a:xfrm>
            <a:off x="154882" y="4156364"/>
            <a:ext cx="5853545" cy="400110"/>
          </a:xfrm>
          <a:prstGeom prst="rect">
            <a:avLst/>
          </a:prstGeom>
          <a:noFill/>
        </p:spPr>
        <p:txBody>
          <a:bodyPr wrap="square" rtlCol="0">
            <a:spAutoFit/>
          </a:bodyPr>
          <a:lstStyle/>
          <a:p>
            <a:r>
              <a:rPr lang="nl-NL" sz="800" dirty="0">
                <a:solidFill>
                  <a:schemeClr val="bg1"/>
                </a:solidFill>
              </a:rPr>
              <a:t>Website: </a:t>
            </a:r>
            <a:r>
              <a:rPr lang="en-GB" sz="1000" dirty="0">
                <a:hlinkClick r:id="rId2"/>
              </a:rPr>
              <a:t>(1037) HOW TO Give a Great Presentation - 7 Presentation Skills and Tips to Leave an Impression - YouTube</a:t>
            </a:r>
            <a:endParaRPr lang="en-GB" sz="800" dirty="0">
              <a:solidFill>
                <a:schemeClr val="bg1"/>
              </a:solidFill>
            </a:endParaRPr>
          </a:p>
        </p:txBody>
      </p:sp>
      <p:pic>
        <p:nvPicPr>
          <p:cNvPr id="3" name="Afbeelding 2">
            <a:extLst>
              <a:ext uri="{FF2B5EF4-FFF2-40B4-BE49-F238E27FC236}">
                <a16:creationId xmlns:a16="http://schemas.microsoft.com/office/drawing/2014/main" id="{8C66C114-D93B-EEB0-87E6-3BA691988B57}"/>
              </a:ext>
            </a:extLst>
          </p:cNvPr>
          <p:cNvPicPr>
            <a:picLocks noChangeAspect="1"/>
          </p:cNvPicPr>
          <p:nvPr/>
        </p:nvPicPr>
        <p:blipFill>
          <a:blip r:embed="rId3"/>
          <a:stretch>
            <a:fillRect/>
          </a:stretch>
        </p:blipFill>
        <p:spPr>
          <a:xfrm>
            <a:off x="5631873" y="2351684"/>
            <a:ext cx="3238536" cy="1804680"/>
          </a:xfrm>
          <a:prstGeom prst="rect">
            <a:avLst/>
          </a:prstGeom>
        </p:spPr>
      </p:pic>
    </p:spTree>
    <p:extLst>
      <p:ext uri="{BB962C8B-B14F-4D97-AF65-F5344CB8AC3E}">
        <p14:creationId xmlns:p14="http://schemas.microsoft.com/office/powerpoint/2010/main" val="388727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GB" dirty="0"/>
              <a:t>Don’t make the presentation too technical, it should be understandable for a plant scientist.</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2976482453"/>
              </p:ext>
            </p:extLst>
          </p:nvPr>
        </p:nvGraphicFramePr>
        <p:xfrm>
          <a:off x="-1" y="1072444"/>
          <a:ext cx="9143998" cy="7551459"/>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5192">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900" dirty="0"/>
                        <a:t>I have created well-designed slides with easy-to-read content and clear, appropriately sized visual elements like tables, figures, and images. I have avoided excessive text, keeping the slides concise and focused. Proper citations have been included when needed, and each slide has a clear title and is numbered for reference. I have ensured that plots are presented with properly </a:t>
                      </a:r>
                      <a:r>
                        <a:rPr lang="en-GB" sz="900" dirty="0" err="1"/>
                        <a:t>labeled</a:t>
                      </a:r>
                      <a:r>
                        <a:rPr lang="en-GB" sz="900" dirty="0"/>
                        <a:t> axes and used high-resolution images to maintain clarity.</a:t>
                      </a:r>
                    </a:p>
                    <a:p>
                      <a:endParaRPr lang="en-GB" sz="900" dirty="0"/>
                    </a:p>
                    <a:p>
                      <a:endParaRPr lang="en-GB" sz="900" dirty="0"/>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demonstrated thorough preparation, started on time, adhered to the time limit, and delivered a well-paced and complete presentation. My presentation was completed in 8 minutes and 30 seconds, and I maintained a steady and clear pace throughout.</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responded to questions clearly and accurately, demonstrating a solid understanding of the topic. My mentor asked two questions, and I provided thoughtful and well-reasoned answers to both.</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delivered the presentation confidently, maintained eye contact most of the time, used clear language, and engaged the audience throughout.</a:t>
                      </a:r>
                    </a:p>
                    <a:p>
                      <a:pPr lvl="0">
                        <a:buNone/>
                      </a:pP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organized the presentation logically by following the creative brief structure, ensuring that every necessary detail was included. The problem, approach, and results were easy to follow and well-explained.</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607836606"/>
              </p:ext>
            </p:extLst>
          </p:nvPr>
        </p:nvGraphicFramePr>
        <p:xfrm>
          <a:off x="-1" y="1068161"/>
          <a:ext cx="9143997" cy="4487931"/>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1000" dirty="0"/>
                        <a:t>I demonstrated the ability to critically evaluate my approach to solving computer vision tasks by reflecting on eight iterations over the course of the block. In my presentation, I highlighted three key iterations: </a:t>
                      </a:r>
                      <a:r>
                        <a:rPr lang="en-GB" sz="1000" b="1" dirty="0"/>
                        <a:t>Iteration 1</a:t>
                      </a:r>
                      <a:r>
                        <a:rPr lang="en-GB" sz="1000" dirty="0"/>
                        <a:t>, where I improved my U-Net model by implementing checks for accuracy and F1 score and automating model saving; </a:t>
                      </a:r>
                      <a:r>
                        <a:rPr lang="en-GB" sz="1000" b="1" dirty="0"/>
                        <a:t>Iteration 2</a:t>
                      </a:r>
                      <a:r>
                        <a:rPr lang="en-GB" sz="1000" dirty="0"/>
                        <a:t>, where I enhanced my segmentation knowledge through a YouTube tutorial; and </a:t>
                      </a:r>
                      <a:r>
                        <a:rPr lang="en-GB" sz="1000" b="1" dirty="0"/>
                        <a:t>Iteration 3</a:t>
                      </a:r>
                      <a:r>
                        <a:rPr lang="en-GB" sz="1000" dirty="0"/>
                        <a:t>, where I completed a Udemy course to strengthen my understanding of encoders and decoders.</a:t>
                      </a:r>
                    </a:p>
                    <a:p>
                      <a:r>
                        <a:rPr lang="en-GB" sz="1000" dirty="0"/>
                        <a:t>Beyond the presentation, I iteratively </a:t>
                      </a:r>
                      <a:r>
                        <a:rPr lang="en-GB" sz="1000" dirty="0" err="1"/>
                        <a:t>analyzed</a:t>
                      </a:r>
                      <a:r>
                        <a:rPr lang="en-GB" sz="1000" dirty="0"/>
                        <a:t> plant anatomy and physiology to better understand Petri dish experiments and applied concepts of segmentation to improve root detection techniques. I used Obsidian to organize my self-study notebooks and resolved my </a:t>
                      </a:r>
                      <a:r>
                        <a:rPr lang="en-GB" sz="1000" dirty="0" err="1"/>
                        <a:t>PyBullet</a:t>
                      </a:r>
                      <a:r>
                        <a:rPr lang="en-GB" sz="1000" dirty="0"/>
                        <a:t> setup issue by following a video tutorial. These additional iterations further optimized my workflow and improved my problem-solving strategies.</a:t>
                      </a:r>
                    </a:p>
                    <a:p>
                      <a:endParaRPr lang="en-GB" sz="1000" dirty="0"/>
                    </a:p>
                    <a:p>
                      <a:r>
                        <a:rPr lang="en-GB" sz="1000" dirty="0"/>
                        <a:t>U-net model performance of f1-score improved from</a:t>
                      </a:r>
                    </a:p>
                    <a:p>
                      <a:r>
                        <a:rPr lang="en-GB" sz="1000" dirty="0"/>
                        <a:t>0.6 </a:t>
                      </a:r>
                      <a:r>
                        <a:rPr lang="en-GB" sz="1000" dirty="0">
                          <a:sym typeface="Wingdings" panose="05000000000000000000" pitchFamily="2" charset="2"/>
                        </a:rPr>
                        <a:t> 0.81</a:t>
                      </a:r>
                    </a:p>
                    <a:p>
                      <a:endParaRPr lang="en-GB" sz="1000" dirty="0">
                        <a:sym typeface="Wingdings" panose="05000000000000000000" pitchFamily="2" charset="2"/>
                      </a:endParaRPr>
                    </a:p>
                    <a:p>
                      <a:r>
                        <a:rPr lang="en-GB" sz="1000" dirty="0" err="1">
                          <a:sym typeface="Wingdings" panose="05000000000000000000" pitchFamily="2" charset="2"/>
                        </a:rPr>
                        <a:t>Pybullet</a:t>
                      </a:r>
                      <a:r>
                        <a:rPr lang="en-GB" sz="1000" dirty="0">
                          <a:sym typeface="Wingdings" panose="05000000000000000000" pitchFamily="2" charset="2"/>
                        </a:rPr>
                        <a:t> issue solved by installing C++ packages</a:t>
                      </a:r>
                    </a:p>
                    <a:p>
                      <a:endParaRPr lang="en-GB" sz="1000" dirty="0">
                        <a:sym typeface="Wingdings" panose="05000000000000000000" pitchFamily="2" charset="2"/>
                      </a:endParaRPr>
                    </a:p>
                    <a:p>
                      <a:r>
                        <a:rPr lang="en-GB" sz="1000" dirty="0">
                          <a:sym typeface="Wingdings" panose="05000000000000000000" pitchFamily="2" charset="2"/>
                        </a:rPr>
                        <a:t>Followed a course on Udemy to enhance decoders </a:t>
                      </a:r>
                    </a:p>
                    <a:p>
                      <a:r>
                        <a:rPr lang="en-GB" sz="1000" dirty="0">
                          <a:sym typeface="Wingdings" panose="05000000000000000000" pitchFamily="2" charset="2"/>
                        </a:rPr>
                        <a:t>and encoders. </a:t>
                      </a:r>
                      <a:endParaRPr lang="en-GB" sz="1000" dirty="0"/>
                    </a:p>
                    <a:p>
                      <a:endParaRPr lang="en-GB" sz="1000" dirty="0"/>
                    </a:p>
                    <a:p>
                      <a:endParaRPr lang="en-GB" sz="1000" dirty="0"/>
                    </a:p>
                    <a:p>
                      <a:r>
                        <a:rPr lang="en-GB" sz="1000" dirty="0"/>
                        <a:t>Check slides. </a:t>
                      </a: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pic>
        <p:nvPicPr>
          <p:cNvPr id="3" name="Afbeelding 2">
            <a:extLst>
              <a:ext uri="{FF2B5EF4-FFF2-40B4-BE49-F238E27FC236}">
                <a16:creationId xmlns:a16="http://schemas.microsoft.com/office/drawing/2014/main" id="{78326ACE-8BB4-A95B-9F8C-578C36B2513C}"/>
              </a:ext>
            </a:extLst>
          </p:cNvPr>
          <p:cNvPicPr>
            <a:picLocks noChangeAspect="1"/>
          </p:cNvPicPr>
          <p:nvPr/>
        </p:nvPicPr>
        <p:blipFill>
          <a:blip r:embed="rId3"/>
          <a:stretch>
            <a:fillRect/>
          </a:stretch>
        </p:blipFill>
        <p:spPr>
          <a:xfrm>
            <a:off x="6362456" y="3640925"/>
            <a:ext cx="2781540" cy="1502575"/>
          </a:xfrm>
          <a:prstGeom prst="rect">
            <a:avLst/>
          </a:prstGeom>
        </p:spPr>
      </p:pic>
      <p:pic>
        <p:nvPicPr>
          <p:cNvPr id="7" name="Afbeelding 6">
            <a:extLst>
              <a:ext uri="{FF2B5EF4-FFF2-40B4-BE49-F238E27FC236}">
                <a16:creationId xmlns:a16="http://schemas.microsoft.com/office/drawing/2014/main" id="{9FC63418-3ADC-4769-93EC-C610C47F5850}"/>
              </a:ext>
            </a:extLst>
          </p:cNvPr>
          <p:cNvPicPr>
            <a:picLocks noChangeAspect="1"/>
          </p:cNvPicPr>
          <p:nvPr/>
        </p:nvPicPr>
        <p:blipFill>
          <a:blip r:embed="rId4"/>
          <a:stretch>
            <a:fillRect/>
          </a:stretch>
        </p:blipFill>
        <p:spPr>
          <a:xfrm>
            <a:off x="4675909" y="4200367"/>
            <a:ext cx="1612638" cy="876433"/>
          </a:xfrm>
          <a:prstGeom prst="rect">
            <a:avLst/>
          </a:prstGeom>
        </p:spPr>
      </p:pic>
    </p:spTree>
    <p:extLst>
      <p:ext uri="{BB962C8B-B14F-4D97-AF65-F5344CB8AC3E}">
        <p14:creationId xmlns:p14="http://schemas.microsoft.com/office/powerpoint/2010/main" val="383886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950998093"/>
              </p:ext>
            </p:extLst>
          </p:nvPr>
        </p:nvGraphicFramePr>
        <p:xfrm>
          <a:off x="0" y="1069376"/>
          <a:ext cx="9143999" cy="4114081"/>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a clear understanding of the project domain by accurately describing the client, outlining the problem, and using the correct domain-specific terminology throughout my presentation and when answering questions. I articulated the significance of the problem and its broader context, ensuring that key concepts and objectives were communicated effectively. My use of the appropriate terminology helped convey a professional and thorough understanding of the project.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r>
                        <a:rPr lang="en-GB" sz="1000" dirty="0"/>
                        <a:t>Presentation slide: </a:t>
                      </a:r>
                      <a:r>
                        <a:rPr lang="en-GB" sz="1000" dirty="0">
                          <a:hlinkClick r:id="rId3"/>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4"/>
                        </a:rPr>
                        <a:t>IMG_4802.MOV</a:t>
                      </a:r>
                      <a:endParaRPr lang="en-GB"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870614862"/>
              </p:ext>
            </p:extLst>
          </p:nvPr>
        </p:nvGraphicFramePr>
        <p:xfrm>
          <a:off x="263" y="1079500"/>
          <a:ext cx="9143887" cy="5766141"/>
        </p:xfrm>
        <a:graphic>
          <a:graphicData uri="http://schemas.openxmlformats.org/drawingml/2006/table">
            <a:tbl>
              <a:tblPr bandRow="1">
                <a:tableStyleId>{764D4AE7-FFBC-431D-9275-528F30A785D3}</a:tableStyleId>
              </a:tblPr>
              <a:tblGrid>
                <a:gridCol w="1135023">
                  <a:extLst>
                    <a:ext uri="{9D8B030D-6E8A-4147-A177-3AD203B41FA5}">
                      <a16:colId xmlns:a16="http://schemas.microsoft.com/office/drawing/2014/main" val="3967693059"/>
                    </a:ext>
                  </a:extLst>
                </a:gridCol>
                <a:gridCol w="1525400">
                  <a:extLst>
                    <a:ext uri="{9D8B030D-6E8A-4147-A177-3AD203B41FA5}">
                      <a16:colId xmlns:a16="http://schemas.microsoft.com/office/drawing/2014/main" val="367990631"/>
                    </a:ext>
                  </a:extLst>
                </a:gridCol>
                <a:gridCol w="2479754">
                  <a:extLst>
                    <a:ext uri="{9D8B030D-6E8A-4147-A177-3AD203B41FA5}">
                      <a16:colId xmlns:a16="http://schemas.microsoft.com/office/drawing/2014/main" val="651265077"/>
                    </a:ext>
                  </a:extLst>
                </a:gridCol>
                <a:gridCol w="4003710">
                  <a:extLst>
                    <a:ext uri="{9D8B030D-6E8A-4147-A177-3AD203B41FA5}">
                      <a16:colId xmlns:a16="http://schemas.microsoft.com/office/drawing/2014/main" val="1294979020"/>
                    </a:ext>
                  </a:extLst>
                </a:gridCol>
              </a:tblGrid>
              <a:tr h="289806">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458691">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08790">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achieved a 100% score on the peer feedback, accurately annotating images for object detection and image segmentation while providing constructive feedback on the quality of peer annotations, all in line with client requirements. Additionally, I successfully passed the second attempt on plant segmentation, demonstrating my ability to refine my work and meet the expected standards.</a:t>
                      </a: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load, display, and save images, convert between </a:t>
                      </a:r>
                      <a:r>
                        <a:rPr lang="en-GB" sz="1000" dirty="0" err="1"/>
                        <a:t>color</a:t>
                      </a:r>
                      <a:r>
                        <a:rPr lang="en-GB" sz="1000" dirty="0"/>
                        <a:t> spaces, and perform basic image manipulations such as resizing, cropping, and rotating. Additionally, I performed intermediate image manipulations, including annotating with shapes, overlaying text, and applying masks to isolate specific regions. All tasks were completed in line with client requirements, using industry-standard tools to ensure high-quality results.</a:t>
                      </a:r>
                    </a:p>
                    <a:p>
                      <a:pPr lvl="0">
                        <a:buNone/>
                      </a:pPr>
                      <a:endParaRPr lang="en-US" sz="1000" dirty="0">
                        <a:effectLst/>
                        <a:latin typeface="Calibri"/>
                      </a:endParaRPr>
                    </a:p>
                    <a:p>
                      <a:pPr lvl="0">
                        <a:buNone/>
                      </a:pPr>
                      <a:r>
                        <a:rPr lang="en-US" sz="1000" dirty="0">
                          <a:effectLst/>
                          <a:latin typeface="Calibri"/>
                          <a:hlinkClick r:id="rId3"/>
                        </a:rPr>
                        <a:t>https://github.com/JeremyvanGorp232189/2025_B/blob/63185129117610d024997e78a45d21ae35f83897/datalab_tasks/task2/task_2.ipynb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filter images for noise reduction and enhancement, apply thresholding, and perform edge and contour detection. I also executed morphological operations and effectively combined various traditional computer vision methods to build image segmentation and object detection pipelines without machine learning. All tasks were completed in line with client requirements, using industry-standard tools to ensure precision and quality.</a:t>
                      </a:r>
                    </a:p>
                    <a:p>
                      <a:pPr lvl="0">
                        <a:buNone/>
                      </a:pPr>
                      <a:endParaRPr lang="en-US" sz="1000" dirty="0">
                        <a:effectLst/>
                        <a:latin typeface="Calibri"/>
                      </a:endParaRPr>
                    </a:p>
                    <a:p>
                      <a:pPr lvl="0">
                        <a:buNone/>
                      </a:pPr>
                      <a:r>
                        <a:rPr lang="en-US" sz="1000" dirty="0">
                          <a:effectLst/>
                          <a:latin typeface="Calibri"/>
                          <a:hlinkClick r:id="rId4"/>
                        </a:rPr>
                        <a:t>https://github.com/JeremyvanGorp232189/2025_B/blob/63185129117610d024997e78a45d21ae35f83897/datalab_tasks/task3/task_3_.ipynb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pic>
        <p:nvPicPr>
          <p:cNvPr id="3" name="Afbeelding 2">
            <a:extLst>
              <a:ext uri="{FF2B5EF4-FFF2-40B4-BE49-F238E27FC236}">
                <a16:creationId xmlns:a16="http://schemas.microsoft.com/office/drawing/2014/main" id="{552AE9FA-FFD8-5B5D-53F2-E5EA3BC03762}"/>
              </a:ext>
            </a:extLst>
          </p:cNvPr>
          <p:cNvPicPr>
            <a:picLocks noChangeAspect="1"/>
          </p:cNvPicPr>
          <p:nvPr/>
        </p:nvPicPr>
        <p:blipFill>
          <a:blip r:embed="rId5"/>
          <a:stretch>
            <a:fillRect/>
          </a:stretch>
        </p:blipFill>
        <p:spPr>
          <a:xfrm>
            <a:off x="0" y="6036130"/>
            <a:ext cx="4630154" cy="819211"/>
          </a:xfrm>
          <a:prstGeom prst="rect">
            <a:avLst/>
          </a:prstGeom>
        </p:spPr>
      </p:pic>
    </p:spTree>
    <p:extLst>
      <p:ext uri="{BB962C8B-B14F-4D97-AF65-F5344CB8AC3E}">
        <p14:creationId xmlns:p14="http://schemas.microsoft.com/office/powerpoint/2010/main" val="21425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1676561283"/>
              </p:ext>
            </p:extLst>
          </p:nvPr>
        </p:nvGraphicFramePr>
        <p:xfrm>
          <a:off x="0" y="1072445"/>
          <a:ext cx="9142703" cy="8846053"/>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254071">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3"/>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4"/>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5"/>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6"/>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Final Kaggle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7"/>
                        </a:rPr>
                        <a:t>https://github.com/JeremyvanGorp232189/2025_B/blob/63185129117610d024997e78a45d21ae35f83897/kaggle/task_8.ipynb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Image slicer </a:t>
                      </a:r>
                      <a:r>
                        <a:rPr lang="en-US" sz="900" b="0" i="0" u="none" strike="noStrike" dirty="0" err="1">
                          <a:solidFill>
                            <a:srgbClr val="000000"/>
                          </a:solidFill>
                          <a:effectLst/>
                          <a:latin typeface="Calibri"/>
                        </a:rPr>
                        <a:t>py</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https://github.com/JeremyvanGorp232189/2025_B/blob/63185129117610d024997e78a45d21ae35f83897/kaggle/task_8_helper.py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3"/>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4"/>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5"/>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6"/>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pic>
        <p:nvPicPr>
          <p:cNvPr id="2" name="Afbeelding 1">
            <a:extLst>
              <a:ext uri="{FF2B5EF4-FFF2-40B4-BE49-F238E27FC236}">
                <a16:creationId xmlns:a16="http://schemas.microsoft.com/office/drawing/2014/main" id="{0A7B1663-EAC1-773F-1D31-FF7E60026B72}"/>
              </a:ext>
            </a:extLst>
          </p:cNvPr>
          <p:cNvPicPr>
            <a:picLocks noChangeAspect="1"/>
          </p:cNvPicPr>
          <p:nvPr/>
        </p:nvPicPr>
        <p:blipFill>
          <a:blip r:embed="rId9"/>
          <a:stretch>
            <a:fillRect/>
          </a:stretch>
        </p:blipFill>
        <p:spPr>
          <a:xfrm>
            <a:off x="1669472" y="5914269"/>
            <a:ext cx="2802100" cy="1522879"/>
          </a:xfrm>
          <a:prstGeom prst="rect">
            <a:avLst/>
          </a:prstGeom>
        </p:spPr>
      </p:pic>
      <p:pic>
        <p:nvPicPr>
          <p:cNvPr id="7" name="Afbeelding 6">
            <a:extLst>
              <a:ext uri="{FF2B5EF4-FFF2-40B4-BE49-F238E27FC236}">
                <a16:creationId xmlns:a16="http://schemas.microsoft.com/office/drawing/2014/main" id="{87A38124-0E23-103E-D928-DF2EDAA84CDA}"/>
              </a:ext>
            </a:extLst>
          </p:cNvPr>
          <p:cNvPicPr>
            <a:picLocks noChangeAspect="1"/>
          </p:cNvPicPr>
          <p:nvPr/>
        </p:nvPicPr>
        <p:blipFill>
          <a:blip r:embed="rId10"/>
          <a:stretch>
            <a:fillRect/>
          </a:stretch>
        </p:blipFill>
        <p:spPr>
          <a:xfrm>
            <a:off x="5052587" y="3786601"/>
            <a:ext cx="3796836" cy="568907"/>
          </a:xfrm>
          <a:prstGeom prst="rect">
            <a:avLst/>
          </a:prstGeom>
        </p:spPr>
      </p:pic>
      <p:pic>
        <p:nvPicPr>
          <p:cNvPr id="9" name="Afbeelding 8">
            <a:extLst>
              <a:ext uri="{FF2B5EF4-FFF2-40B4-BE49-F238E27FC236}">
                <a16:creationId xmlns:a16="http://schemas.microsoft.com/office/drawing/2014/main" id="{E32A7044-E654-F77F-4CC6-3653E4F2A16E}"/>
              </a:ext>
            </a:extLst>
          </p:cNvPr>
          <p:cNvPicPr>
            <a:picLocks noChangeAspect="1"/>
          </p:cNvPicPr>
          <p:nvPr/>
        </p:nvPicPr>
        <p:blipFill>
          <a:blip r:embed="rId11"/>
          <a:srcRect l="-1" t="77772" r="1217" b="5397"/>
          <a:stretch/>
        </p:blipFill>
        <p:spPr>
          <a:xfrm>
            <a:off x="5052587" y="4439345"/>
            <a:ext cx="3964378" cy="256310"/>
          </a:xfrm>
          <a:prstGeom prst="rect">
            <a:avLst/>
          </a:prstGeom>
        </p:spPr>
      </p:pic>
    </p:spTree>
    <p:extLst>
      <p:ext uri="{BB962C8B-B14F-4D97-AF65-F5344CB8AC3E}">
        <p14:creationId xmlns:p14="http://schemas.microsoft.com/office/powerpoint/2010/main" val="1301312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3111307051"/>
              </p:ext>
            </p:extLst>
          </p:nvPr>
        </p:nvGraphicFramePr>
        <p:xfrm>
          <a:off x="0" y="1066647"/>
          <a:ext cx="9143996" cy="4100897"/>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0872">
                  <a:extLst>
                    <a:ext uri="{9D8B030D-6E8A-4147-A177-3AD203B41FA5}">
                      <a16:colId xmlns:a16="http://schemas.microsoft.com/office/drawing/2014/main" val="1712028060"/>
                    </a:ext>
                  </a:extLst>
                </a:gridCol>
                <a:gridCol w="1642841">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a:t>
                      </a:r>
                      <a:r>
                        <a:rPr lang="en-US" sz="900" b="0" i="0" u="none" strike="noStrike" err="1">
                          <a:solidFill>
                            <a:srgbClr val="000000"/>
                          </a:solidFill>
                          <a:effectLst/>
                          <a:latin typeface="Calibri"/>
                        </a:rPr>
                        <a:t>quanitfy</a:t>
                      </a:r>
                      <a:r>
                        <a:rPr lang="en-US" sz="900" b="0" i="0" u="none" strike="noStrike" dirty="0">
                          <a:solidFill>
                            <a:srgbClr val="000000"/>
                          </a:solidFill>
                          <a:effectLst/>
                          <a:latin typeface="Calibri"/>
                        </a:rPr>
                        <a:t>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spTree>
    <p:extLst>
      <p:ext uri="{BB962C8B-B14F-4D97-AF65-F5344CB8AC3E}">
        <p14:creationId xmlns:p14="http://schemas.microsoft.com/office/powerpoint/2010/main" val="3064996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2527638308"/>
              </p:ext>
            </p:extLst>
          </p:nvPr>
        </p:nvGraphicFramePr>
        <p:xfrm>
          <a:off x="0" y="1066545"/>
          <a:ext cx="9139897" cy="4356320"/>
        </p:xfrm>
        <a:graphic>
          <a:graphicData uri="http://schemas.openxmlformats.org/drawingml/2006/table">
            <a:tbl>
              <a:tblPr bandRow="1">
                <a:tableStyleId>{764D4AE7-FFBC-431D-9275-528F30A785D3}</a:tableStyleId>
              </a:tblPr>
              <a:tblGrid>
                <a:gridCol w="1518600">
                  <a:extLst>
                    <a:ext uri="{9D8B030D-6E8A-4147-A177-3AD203B41FA5}">
                      <a16:colId xmlns:a16="http://schemas.microsoft.com/office/drawing/2014/main" val="108582691"/>
                    </a:ext>
                  </a:extLst>
                </a:gridCol>
                <a:gridCol w="1509168">
                  <a:extLst>
                    <a:ext uri="{9D8B030D-6E8A-4147-A177-3AD203B41FA5}">
                      <a16:colId xmlns:a16="http://schemas.microsoft.com/office/drawing/2014/main" val="1813938278"/>
                    </a:ext>
                  </a:extLst>
                </a:gridCol>
                <a:gridCol w="1556329">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518600">
                  <a:extLst>
                    <a:ext uri="{9D8B030D-6E8A-4147-A177-3AD203B41FA5}">
                      <a16:colId xmlns:a16="http://schemas.microsoft.com/office/drawing/2014/main" val="3405998537"/>
                    </a:ext>
                  </a:extLst>
                </a:gridCol>
                <a:gridCol w="1518600">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2183747">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reinforcement learning. Selects </a:t>
                      </a:r>
                      <a:r>
                        <a:rPr lang="en-US" sz="900" b="0" i="0" u="none" strike="noStrike" dirty="0" err="1">
                          <a:solidFill>
                            <a:srgbClr val="000000"/>
                          </a:solidFill>
                          <a:effectLst/>
                          <a:latin typeface="Calibri"/>
                        </a:rPr>
                        <a:t>approriate</a:t>
                      </a:r>
                      <a:r>
                        <a:rPr lang="en-US" sz="900" b="0" i="0" u="none" strike="noStrike" dirty="0">
                          <a:solidFill>
                            <a:srgbClr val="000000"/>
                          </a:solidFill>
                          <a:effectLst/>
                          <a:latin typeface="Calibri"/>
                        </a:rPr>
                        <a:t>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trains and tests multiple computer vision reinforcement learning models. Detailed and critical </a:t>
                      </a:r>
                      <a:r>
                        <a:rPr lang="en-US" sz="900" b="0" i="0" u="none" strike="noStrike" dirty="0" err="1">
                          <a:solidFill>
                            <a:srgbClr val="000000"/>
                          </a:solidFill>
                          <a:effectLst/>
                          <a:latin typeface="Calibri"/>
                        </a:rPr>
                        <a:t>perfomance</a:t>
                      </a:r>
                      <a:r>
                        <a:rPr lang="en-US" sz="9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Wrapper </a:t>
                      </a:r>
                      <a:r>
                        <a:rPr lang="en-US" sz="900" b="0" i="0" u="none" strike="noStrike" dirty="0">
                          <a:solidFill>
                            <a:srgbClr val="000000"/>
                          </a:solidFill>
                          <a:effectLst/>
                          <a:latin typeface="Calibri"/>
                          <a:hlinkClick r:id="rId3"/>
                        </a:rPr>
                        <a:t>https://github.com/JeremyvanGorp232189/robotics_jeremy/blob/fbddc0fe88bf56201533aff14cc7afe2629cbd62/ot2_gym_wrapper.py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4"/>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p>
                      <a:pPr lvl="0" algn="l">
                        <a:buNone/>
                      </a:pP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4"/>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spTree>
    <p:extLst>
      <p:ext uri="{BB962C8B-B14F-4D97-AF65-F5344CB8AC3E}">
        <p14:creationId xmlns:p14="http://schemas.microsoft.com/office/powerpoint/2010/main" val="174897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Make sure that the work aligns with the project expectations to avoid missing key points. Additionally, ensure that your work is well-documented, clearly structured, and meets the outlined rubric criteria. Consider breaking tasks into smaller milestones to stay organized and on track.</a:t>
            </a: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GB" dirty="0"/>
              <a:t>Sometimes during the block, it’s necessary to cut losses and focus on progress, even if it means retaking certain tasks in the next block. However, the goal is to stay ahead of the workload by managing time effectively and planning ahead. If I encounter challenges or uncertainty, I will proactively ask for help to ensure I stay aligned with the project expectations.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lvl="0" indent="0" algn="just" rtl="0">
              <a:spcBef>
                <a:spcPts val="80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lvl="0" indent="0" algn="just" rtl="0">
              <a:spcBef>
                <a:spcPts val="800"/>
              </a:spcBef>
              <a:spcAft>
                <a:spcPts val="800"/>
              </a:spcAft>
              <a:buNone/>
            </a:pPr>
            <a:r>
              <a:rPr lang="en"/>
              <a:t>...</a:t>
            </a:r>
            <a:endParaRP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How I plan to improve next block</a:t>
            </a:r>
            <a:endParaRPr sz="1400" b="1"/>
          </a:p>
          <a:p>
            <a:pPr marL="0" lvl="0" indent="0" algn="just" rtl="0">
              <a:spcBef>
                <a:spcPts val="800"/>
              </a:spcBef>
              <a:spcAft>
                <a:spcPts val="800"/>
              </a:spcAft>
              <a:buNone/>
            </a:pPr>
            <a:r>
              <a:rPr lang="en"/>
              <a:t>...</a:t>
            </a:r>
            <a:endParaRPr/>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x.x</a:t>
            </a:r>
            <a:endParaRPr sz="3600" b="1">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 learned about scientific writing and using data from polls to </a:t>
            </a:r>
            <a:r>
              <a:rPr lang="en-GB" dirty="0" err="1"/>
              <a:t>analyze</a:t>
            </a:r>
            <a:r>
              <a:rPr lang="en-GB" dirty="0"/>
              <a:t> both qualitative and quantitative aspects. I also gained experience in structuring research papers effectively, understanding the importance of critical analysis, and incorporating reliable sources to support arguments. Additionally, I improved my skills in data visualization, presenting findings clearly and concisely to different audiences.</a:t>
            </a: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GB" dirty="0"/>
              <a:t>I now know how to structure a scientific paper and have gained more knowledge about cybersecurity. I also feel more comfortable in the field of data science, including applying machine learning techniques and working with larger datasets. Furthermore, I have improved my skills in Python and tools such as </a:t>
            </a:r>
            <a:r>
              <a:rPr lang="en-GB" dirty="0" err="1"/>
              <a:t>Jupyter</a:t>
            </a:r>
            <a:r>
              <a:rPr lang="en-GB" dirty="0"/>
              <a:t> Notebook and Power BI, which help me better communicate data insights. I feel more confident in my ability to solve complex problems by combining analytical thinking and practical skills.</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GB" sz="1000" dirty="0">
                <a:solidFill>
                  <a:srgbClr val="434343"/>
                </a:solidFill>
                <a:latin typeface="Roboto"/>
                <a:ea typeface="Roboto"/>
                <a:cs typeface="Roboto"/>
                <a:sym typeface="Roboto"/>
                <a:hlinkClick r:id="rId3"/>
              </a:rPr>
              <a:t>https://github.com/BredaUniversityADSAI/2024-25a-fai2-adsai-JeremyvanGorp232189.git</a:t>
            </a:r>
            <a:endParaRPr lang="en" sz="100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6.3</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60" y="77699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Professional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dirty="0"/>
              <a:t>- </a:t>
            </a:r>
            <a:r>
              <a:rPr lang="en-GB" sz="700" b="1" dirty="0"/>
              <a:t>Specific</a:t>
            </a:r>
            <a:r>
              <a:rPr lang="en-GB" sz="700" dirty="0"/>
              <a:t>: I aim to enhance my understanding of U-Net segmentation by completing a course focused on building and optimizing models with image segmentation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Measurable</a:t>
            </a:r>
            <a:r>
              <a:rPr lang="en-GB" sz="700" dirty="0"/>
              <a:t>: I will dedicate 1-3 hours every weekend from Week 4 to Week 6, aiming to complete at least 75% of the course content by the end of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Achievable</a:t>
            </a:r>
            <a:r>
              <a:rPr lang="en-GB" sz="700" dirty="0"/>
              <a:t>: This goal is realistic and achievable, as I can set aside 1-3 hours each weekend specifically for the course without disrupting my other commitments.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Relevant</a:t>
            </a:r>
            <a:r>
              <a:rPr lang="en-GB" sz="700" dirty="0"/>
              <a:t>: This goal aligns directly with my current work and learning objectives, as U-Net segmentation is a critical component of my projects and plays a key role in image analysis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Time-Bound</a:t>
            </a:r>
            <a:r>
              <a:rPr lang="en-GB" sz="700" dirty="0"/>
              <a:t>: The course will be completed within the four weeks spanning Week 3 to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Evaluate</a:t>
            </a:r>
            <a:r>
              <a:rPr lang="en-GB" sz="700" dirty="0"/>
              <a:t>: I will monitor my progress on the worklog to ensure I complete at least 75% of the course content at week 6, while also assessing my understanding by applying the techniques in practical exercises.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Readjust</a:t>
            </a:r>
            <a:r>
              <a:rPr lang="en-GB" sz="700" dirty="0"/>
              <a:t>: If I fall behind, I will dedicate an additional 1-2 hours during weekdays to catch up, ensuring consistent progress toward completing the goal. </a:t>
            </a:r>
            <a:endParaRPr sz="7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7A5A9CB-266C-A987-01F1-613800A02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0034D881-12A7-CA0F-E823-FE517206F8DC}"/>
              </a:ext>
            </a:extLst>
          </p:cNvPr>
          <p:cNvSpPr txBox="1">
            <a:spLocks noGrp="1"/>
          </p:cNvSpPr>
          <p:nvPr>
            <p:ph type="body" idx="3"/>
          </p:nvPr>
        </p:nvSpPr>
        <p:spPr>
          <a:xfrm>
            <a:off x="3108960" y="81295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Personal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b="1" dirty="0"/>
              <a:t>Specific</a:t>
            </a:r>
            <a:r>
              <a:rPr lang="en-GB" sz="700" dirty="0"/>
              <a:t>: I will prepare for an ultra-marathon in September by maintaining a base mileage of 60-90 km per week, running 3-5 times per week consistently, primarily in the evenings.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Measurable</a:t>
            </a:r>
            <a:r>
              <a:rPr lang="en-GB" sz="700" dirty="0"/>
              <a:t>: I will track my weekly mileage using a fitness app to ensure I stay within the 60-90 km range. I will also monitor my pace, recovery, and overall progress using performance metrics.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Achievable</a:t>
            </a:r>
            <a:r>
              <a:rPr lang="en-GB" sz="700" dirty="0"/>
              <a:t>: This goal is realistic and achievable, as I am already accustomed to running regularly and have adjusted my schedule to dedicate time for these training sessions.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Relevant</a:t>
            </a:r>
            <a:r>
              <a:rPr lang="en-GB" sz="700" dirty="0"/>
              <a:t>: This training directly supports my goal of successfully completing an ultra-marathon in September by building a solid endurance foundation during this base-building phase.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Time-Bound</a:t>
            </a:r>
            <a:r>
              <a:rPr lang="en-GB" sz="700" dirty="0"/>
              <a:t>: I will maintain this mileage and training frequency throughout the base-building phase, which will continue until mid-March, before transitioning into more specific ultra-marathon training.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Evaluate</a:t>
            </a:r>
            <a:r>
              <a:rPr lang="en-GB" sz="700" dirty="0"/>
              <a:t>: I will evaluate my progress weekly, ensuring my mileage is consistent and that I am maintaining proper recovery, energy levels, and performance to avoid burnout or injury.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Readjust</a:t>
            </a:r>
            <a:r>
              <a:rPr lang="en-GB" sz="700" dirty="0"/>
              <a:t>: If I experience signs of overtraining or fatigue, I will adjust by adding extra rest days or replacing a run with low-impact cross-training, ensuring I maintain fitness while minimizing the risk of injury. </a:t>
            </a:r>
            <a:endParaRPr sz="700" dirty="0"/>
          </a:p>
        </p:txBody>
      </p:sp>
      <p:sp>
        <p:nvSpPr>
          <p:cNvPr id="144" name="Google Shape;144;p18">
            <a:extLst>
              <a:ext uri="{FF2B5EF4-FFF2-40B4-BE49-F238E27FC236}">
                <a16:creationId xmlns:a16="http://schemas.microsoft.com/office/drawing/2014/main" id="{29D55FDA-3D60-98CC-0F7F-D6DBB730E9B4}"/>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B2465257-DBAC-FCE1-018B-713720DF508E}"/>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319114B8-BC8E-423A-5568-5A65B6A75E06}"/>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581A4674-BA15-5C11-340B-92C97C967D7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0D469540-B751-4885-20F3-A8E6717B511F}"/>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193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73C4E25E-9C83-4269-A034-74C7B460A9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30eab5da-4870-42fd-8792-80f96131dd9b"/>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493b2529-5793-4df3-af31-f67ebd481d1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570</TotalTime>
  <Words>10232</Words>
  <Application>Microsoft Office PowerPoint</Application>
  <PresentationFormat>Diavoorstelling (16:9)</PresentationFormat>
  <Paragraphs>883</Paragraphs>
  <Slides>51</Slides>
  <Notes>43</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51</vt:i4>
      </vt:variant>
    </vt:vector>
  </HeadingPairs>
  <TitlesOfParts>
    <vt:vector size="61" baseType="lpstr">
      <vt:lpstr>Helvetica Neue</vt:lpstr>
      <vt:lpstr>Open Sans</vt:lpstr>
      <vt:lpstr>Arial</vt:lpstr>
      <vt:lpstr>Calibri</vt:lpstr>
      <vt:lpstr>Proxima Nova</vt:lpstr>
      <vt:lpstr>Roboto Light</vt:lpstr>
      <vt:lpstr>Roboto</vt:lpstr>
      <vt:lpstr>Wingdings</vt:lpstr>
      <vt:lpstr>Roboto Thin</vt:lpstr>
      <vt:lpstr>BUAS Gameday</vt:lpstr>
      <vt:lpstr>Jeremy van Gorp 232189 NPEC </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vt:lpstr>
      <vt:lpstr>Week 1 - Feedback</vt:lpstr>
      <vt:lpstr>Week 2 - Log</vt:lpstr>
      <vt:lpstr>Week 2</vt:lpstr>
      <vt:lpstr>Week 2 - Feedback</vt:lpstr>
      <vt:lpstr>Week 3 - Log</vt:lpstr>
      <vt:lpstr>Week 3</vt:lpstr>
      <vt:lpstr>Week 3 - Feedback</vt:lpstr>
      <vt:lpstr>Week 4 - Log</vt:lpstr>
      <vt:lpstr>Week 4</vt:lpstr>
      <vt:lpstr>Week 4 - Feedback</vt:lpstr>
      <vt:lpstr>Week 5 - Log</vt:lpstr>
      <vt:lpstr>Week 5</vt:lpstr>
      <vt:lpstr>Week 5 - Feedback</vt:lpstr>
      <vt:lpstr>Week 6 - Log</vt:lpstr>
      <vt:lpstr>Week 6</vt:lpstr>
      <vt:lpstr>Week 6 - Feedback</vt:lpstr>
      <vt:lpstr>Week 7 - Log</vt:lpstr>
      <vt:lpstr>Week 7</vt:lpstr>
      <vt:lpstr>Week 7 - Feedback</vt:lpstr>
      <vt:lpstr>Week 8 - Log</vt:lpstr>
      <vt:lpstr>Week 8</vt:lpstr>
      <vt:lpstr>Week 8 - Feedback</vt:lpstr>
      <vt:lpstr>Section C</vt:lpstr>
      <vt:lpstr>ILO 1</vt:lpstr>
      <vt:lpstr>ILO 1</vt:lpstr>
      <vt:lpstr>ILO 2</vt:lpstr>
      <vt:lpstr>ILO 2</vt:lpstr>
      <vt:lpstr>ILO 5</vt:lpstr>
      <vt:lpstr>ILO 5</vt:lpstr>
      <vt:lpstr>ILO 6.4</vt:lpstr>
      <vt:lpstr>ILO 6</vt:lpstr>
      <vt:lpstr>ILO 8</vt:lpstr>
      <vt:lpstr>ILO 8</vt:lpstr>
      <vt:lpstr>ILO 8</vt:lpstr>
      <vt:lpstr>ILO 8</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Gorp, Jeremy van (232189)</cp:lastModifiedBy>
  <cp:revision>283</cp:revision>
  <dcterms:modified xsi:type="dcterms:W3CDTF">2025-01-24T15:39:04Z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